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939" r:id="rId1"/>
  </p:sldMasterIdLst>
  <p:notesMasterIdLst>
    <p:notesMasterId r:id="rId20"/>
  </p:notesMasterIdLst>
  <p:sldIdLst>
    <p:sldId id="256" r:id="rId2"/>
    <p:sldId id="257" r:id="rId3"/>
    <p:sldId id="259" r:id="rId4"/>
    <p:sldId id="268" r:id="rId5"/>
    <p:sldId id="271" r:id="rId6"/>
    <p:sldId id="260" r:id="rId7"/>
    <p:sldId id="261" r:id="rId8"/>
    <p:sldId id="262" r:id="rId9"/>
    <p:sldId id="263" r:id="rId10"/>
    <p:sldId id="269" r:id="rId11"/>
    <p:sldId id="270" r:id="rId12"/>
    <p:sldId id="265" r:id="rId13"/>
    <p:sldId id="272" r:id="rId14"/>
    <p:sldId id="273" r:id="rId15"/>
    <p:sldId id="264" r:id="rId16"/>
    <p:sldId id="266" r:id="rId17"/>
    <p:sldId id="274"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7"/>
  </p:normalViewPr>
  <p:slideViewPr>
    <p:cSldViewPr snapToGrid="0" snapToObjects="1">
      <p:cViewPr>
        <p:scale>
          <a:sx n="76" d="100"/>
          <a:sy n="76" d="100"/>
        </p:scale>
        <p:origin x="-480" y="21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A8BA64-290B-DD48-AF23-DB15E8CFB6B3}" type="datetimeFigureOut">
              <a:rPr lang="en-US" smtClean="0"/>
              <a:t>8/26/2021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7F1C15-41AB-CD43-8D76-1958CA8F16D1}" type="slidenum">
              <a:rPr lang="en-US" smtClean="0"/>
              <a:t>‹#›</a:t>
            </a:fld>
            <a:endParaRPr lang="en-US"/>
          </a:p>
        </p:txBody>
      </p:sp>
    </p:spTree>
    <p:extLst>
      <p:ext uri="{BB962C8B-B14F-4D97-AF65-F5344CB8AC3E}">
        <p14:creationId xmlns:p14="http://schemas.microsoft.com/office/powerpoint/2010/main" val="416304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11811D-185B-3A43-B0CF-ADA5B2B655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9A5F98C8-8A2C-B24D-BBC8-CADD01580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C3EF7EB8-4E4F-2C45-8702-DD3FCAEF1973}"/>
              </a:ext>
            </a:extLst>
          </p:cNvPr>
          <p:cNvSpPr>
            <a:spLocks noGrp="1"/>
          </p:cNvSpPr>
          <p:nvPr>
            <p:ph type="dt" sz="half" idx="10"/>
          </p:nvPr>
        </p:nvSpPr>
        <p:spPr/>
        <p:txBody>
          <a:bodyPr/>
          <a:lstStyle/>
          <a:p>
            <a:fld id="{03B810E5-D8B9-E44C-B06F-A6A2B92E4978}" type="datetime1">
              <a:rPr lang="en-IN" smtClean="0"/>
              <a:t>26-08-2021</a:t>
            </a:fld>
            <a:endParaRPr lang="en-US"/>
          </a:p>
        </p:txBody>
      </p:sp>
      <p:sp>
        <p:nvSpPr>
          <p:cNvPr id="5" name="Footer Placeholder 4">
            <a:extLst>
              <a:ext uri="{FF2B5EF4-FFF2-40B4-BE49-F238E27FC236}">
                <a16:creationId xmlns:a16="http://schemas.microsoft.com/office/drawing/2014/main" xmlns="" id="{370D6CB0-ADE4-8E45-94CF-0044DEA14F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9FA2461-7ED7-1249-B662-68F64E4EA15E}"/>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377292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29FE61-733C-5A4B-92D1-DA0FC74AB5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D1F0ECD5-9FCC-6D49-BDC6-8B78C289CA5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1866B53-BBDF-4F4D-BD9D-1709D6236215}"/>
              </a:ext>
            </a:extLst>
          </p:cNvPr>
          <p:cNvSpPr>
            <a:spLocks noGrp="1"/>
          </p:cNvSpPr>
          <p:nvPr>
            <p:ph type="dt" sz="half" idx="10"/>
          </p:nvPr>
        </p:nvSpPr>
        <p:spPr/>
        <p:txBody>
          <a:bodyPr/>
          <a:lstStyle/>
          <a:p>
            <a:fld id="{4F95A203-4E5B-7C4F-BA70-481DD4DF6F5C}" type="datetime1">
              <a:rPr lang="en-IN" smtClean="0"/>
              <a:t>26-08-2021</a:t>
            </a:fld>
            <a:endParaRPr lang="en-US"/>
          </a:p>
        </p:txBody>
      </p:sp>
      <p:sp>
        <p:nvSpPr>
          <p:cNvPr id="5" name="Footer Placeholder 4">
            <a:extLst>
              <a:ext uri="{FF2B5EF4-FFF2-40B4-BE49-F238E27FC236}">
                <a16:creationId xmlns:a16="http://schemas.microsoft.com/office/drawing/2014/main" xmlns="" id="{F6E623CC-6808-0845-BD28-D67B7C5333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708F874-9307-E540-B8F3-60158D5F32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55314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4BE35ACE-67CD-FA4D-BA8E-FF2ADF7EA6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A9E86B91-892B-BC47-B720-D61C30F7204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E8A43D1-A4F7-6049-8950-FEBB573DEB25}"/>
              </a:ext>
            </a:extLst>
          </p:cNvPr>
          <p:cNvSpPr>
            <a:spLocks noGrp="1"/>
          </p:cNvSpPr>
          <p:nvPr>
            <p:ph type="dt" sz="half" idx="10"/>
          </p:nvPr>
        </p:nvSpPr>
        <p:spPr/>
        <p:txBody>
          <a:bodyPr/>
          <a:lstStyle/>
          <a:p>
            <a:fld id="{28AA9373-E5A3-3646-94F5-0C005CD8EAF1}" type="datetime1">
              <a:rPr lang="en-IN" smtClean="0"/>
              <a:t>26-08-2021</a:t>
            </a:fld>
            <a:endParaRPr lang="en-US"/>
          </a:p>
        </p:txBody>
      </p:sp>
      <p:sp>
        <p:nvSpPr>
          <p:cNvPr id="5" name="Footer Placeholder 4">
            <a:extLst>
              <a:ext uri="{FF2B5EF4-FFF2-40B4-BE49-F238E27FC236}">
                <a16:creationId xmlns:a16="http://schemas.microsoft.com/office/drawing/2014/main" xmlns="" id="{7552BF44-1EB0-1742-AD22-BE2C4730CF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DEA6F43-42DA-1248-B530-5553E772DF5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678844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23E995-7946-5845-8EE0-E7536DC4CC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4DAA6AED-32DC-3043-84A8-36B95BDFB4F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54E3EC4B-7476-D541-A88B-A7CB04ADA356}"/>
              </a:ext>
            </a:extLst>
          </p:cNvPr>
          <p:cNvSpPr>
            <a:spLocks noGrp="1"/>
          </p:cNvSpPr>
          <p:nvPr>
            <p:ph type="dt" sz="half" idx="10"/>
          </p:nvPr>
        </p:nvSpPr>
        <p:spPr/>
        <p:txBody>
          <a:bodyPr/>
          <a:lstStyle/>
          <a:p>
            <a:fld id="{87BE53AA-E8AF-4C43-AA4A-F8A01109514E}" type="datetime1">
              <a:rPr lang="en-IN" smtClean="0"/>
              <a:t>26-08-2021</a:t>
            </a:fld>
            <a:endParaRPr lang="en-US"/>
          </a:p>
        </p:txBody>
      </p:sp>
      <p:sp>
        <p:nvSpPr>
          <p:cNvPr id="5" name="Footer Placeholder 4">
            <a:extLst>
              <a:ext uri="{FF2B5EF4-FFF2-40B4-BE49-F238E27FC236}">
                <a16:creationId xmlns:a16="http://schemas.microsoft.com/office/drawing/2014/main" xmlns="" id="{FC89907E-486B-F941-9000-EB97F1B3A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8525636A-FF88-034F-8F0C-5F30E6DC61F7}"/>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982504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58644D6-BF99-664E-BF63-1FF12ECF89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04C46294-559A-3842-BDE9-5FEB9B6155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50E28EF8-C911-A34D-80CC-B1216AC2C3DD}"/>
              </a:ext>
            </a:extLst>
          </p:cNvPr>
          <p:cNvSpPr>
            <a:spLocks noGrp="1"/>
          </p:cNvSpPr>
          <p:nvPr>
            <p:ph type="dt" sz="half" idx="10"/>
          </p:nvPr>
        </p:nvSpPr>
        <p:spPr/>
        <p:txBody>
          <a:bodyPr/>
          <a:lstStyle/>
          <a:p>
            <a:fld id="{358E9080-3392-FE44-881A-731CA9A78B97}" type="datetime1">
              <a:rPr lang="en-IN" smtClean="0"/>
              <a:t>26-08-2021</a:t>
            </a:fld>
            <a:endParaRPr lang="en-US"/>
          </a:p>
        </p:txBody>
      </p:sp>
      <p:sp>
        <p:nvSpPr>
          <p:cNvPr id="5" name="Footer Placeholder 4">
            <a:extLst>
              <a:ext uri="{FF2B5EF4-FFF2-40B4-BE49-F238E27FC236}">
                <a16:creationId xmlns:a16="http://schemas.microsoft.com/office/drawing/2014/main" xmlns="" id="{C72CAB26-8547-044D-8A90-0525A2D656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64EF15E-92C0-6F44-B783-2C96238FD703}"/>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016738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00D9B60-6609-454A-ABED-FA2CA9B0A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0EC9626A-F1E3-054B-A277-F9B55F5BFE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BE4558F3-53F1-5E4D-8EE4-EA6A7C5A9D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320DBFBB-ABB8-9348-968C-9C526A717E63}"/>
              </a:ext>
            </a:extLst>
          </p:cNvPr>
          <p:cNvSpPr>
            <a:spLocks noGrp="1"/>
          </p:cNvSpPr>
          <p:nvPr>
            <p:ph type="dt" sz="half" idx="10"/>
          </p:nvPr>
        </p:nvSpPr>
        <p:spPr/>
        <p:txBody>
          <a:bodyPr/>
          <a:lstStyle/>
          <a:p>
            <a:fld id="{096B7255-BA56-F44A-B3CD-AA6CEB676C47}" type="datetime1">
              <a:rPr lang="en-IN" smtClean="0"/>
              <a:t>26-08-2021</a:t>
            </a:fld>
            <a:endParaRPr lang="en-US"/>
          </a:p>
        </p:txBody>
      </p:sp>
      <p:sp>
        <p:nvSpPr>
          <p:cNvPr id="6" name="Footer Placeholder 5">
            <a:extLst>
              <a:ext uri="{FF2B5EF4-FFF2-40B4-BE49-F238E27FC236}">
                <a16:creationId xmlns:a16="http://schemas.microsoft.com/office/drawing/2014/main" xmlns="" id="{9DAA3497-C965-0A42-8D6C-12A25F3759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7B0C0AC3-3707-4F48-985B-4801D1F6B1F2}"/>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532464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66401CB-9A30-5841-92E6-31088A6581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3381593B-930C-F746-A710-156B1E5C75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0B1F4B6D-F8B4-AE40-B00F-18C02CCC71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5790D8BF-81A6-8848-83E0-0A3DB3754D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C92C629B-DC8D-B44E-A23C-D3366E34FC8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AF8E1169-18D5-5944-9B0F-1A355ADF2D46}"/>
              </a:ext>
            </a:extLst>
          </p:cNvPr>
          <p:cNvSpPr>
            <a:spLocks noGrp="1"/>
          </p:cNvSpPr>
          <p:nvPr>
            <p:ph type="dt" sz="half" idx="10"/>
          </p:nvPr>
        </p:nvSpPr>
        <p:spPr/>
        <p:txBody>
          <a:bodyPr/>
          <a:lstStyle/>
          <a:p>
            <a:fld id="{A2289747-1E79-8041-A160-084EBAD79B6C}" type="datetime1">
              <a:rPr lang="en-IN" smtClean="0"/>
              <a:t>26-08-2021</a:t>
            </a:fld>
            <a:endParaRPr lang="en-US"/>
          </a:p>
        </p:txBody>
      </p:sp>
      <p:sp>
        <p:nvSpPr>
          <p:cNvPr id="8" name="Footer Placeholder 7">
            <a:extLst>
              <a:ext uri="{FF2B5EF4-FFF2-40B4-BE49-F238E27FC236}">
                <a16:creationId xmlns:a16="http://schemas.microsoft.com/office/drawing/2014/main" xmlns="" id="{644391AD-5EE5-2943-8E5D-BE52AB5C46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7A8FC30D-6E7B-BE42-914D-DD4E378416D5}"/>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529927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71BF66-DD0F-F24E-8432-A651D751E4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15A0DC81-B2C9-AB4D-8AAD-3CD5AB9C5056}"/>
              </a:ext>
            </a:extLst>
          </p:cNvPr>
          <p:cNvSpPr>
            <a:spLocks noGrp="1"/>
          </p:cNvSpPr>
          <p:nvPr>
            <p:ph type="dt" sz="half" idx="10"/>
          </p:nvPr>
        </p:nvSpPr>
        <p:spPr/>
        <p:txBody>
          <a:bodyPr/>
          <a:lstStyle/>
          <a:p>
            <a:fld id="{5019C4E3-A734-744E-89DD-E939AF88222F}" type="datetime1">
              <a:rPr lang="en-IN" smtClean="0"/>
              <a:t>26-08-2021</a:t>
            </a:fld>
            <a:endParaRPr lang="en-US"/>
          </a:p>
        </p:txBody>
      </p:sp>
      <p:sp>
        <p:nvSpPr>
          <p:cNvPr id="4" name="Footer Placeholder 3">
            <a:extLst>
              <a:ext uri="{FF2B5EF4-FFF2-40B4-BE49-F238E27FC236}">
                <a16:creationId xmlns:a16="http://schemas.microsoft.com/office/drawing/2014/main" xmlns="" id="{7583F3E6-6090-6D4A-BAD6-183671002C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3CF09B48-3D55-9948-AF98-C8F818C685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01370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9D770542-EDA6-B646-B244-7384F1D63E25}"/>
              </a:ext>
            </a:extLst>
          </p:cNvPr>
          <p:cNvSpPr>
            <a:spLocks noGrp="1"/>
          </p:cNvSpPr>
          <p:nvPr>
            <p:ph type="dt" sz="half" idx="10"/>
          </p:nvPr>
        </p:nvSpPr>
        <p:spPr/>
        <p:txBody>
          <a:bodyPr/>
          <a:lstStyle/>
          <a:p>
            <a:fld id="{0875150D-0CC1-0446-B0A6-7D95C9D42A83}" type="datetime1">
              <a:rPr lang="en-IN" smtClean="0"/>
              <a:t>26-08-2021</a:t>
            </a:fld>
            <a:endParaRPr lang="en-US"/>
          </a:p>
        </p:txBody>
      </p:sp>
      <p:sp>
        <p:nvSpPr>
          <p:cNvPr id="3" name="Footer Placeholder 2">
            <a:extLst>
              <a:ext uri="{FF2B5EF4-FFF2-40B4-BE49-F238E27FC236}">
                <a16:creationId xmlns:a16="http://schemas.microsoft.com/office/drawing/2014/main" xmlns="" id="{0FF75B56-1143-1744-9927-4FCB273318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EDBC31C0-77B5-744A-A5AA-CA127A813A1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34889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B34F77-DE3C-E54E-8B6B-A7031F4F36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A45C2394-28F4-8D4B-B0AA-C7A4C93CC8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DF5421A2-336B-E640-8915-34AE9D7158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249F8587-202E-384B-9E46-F7ECC1FDD809}"/>
              </a:ext>
            </a:extLst>
          </p:cNvPr>
          <p:cNvSpPr>
            <a:spLocks noGrp="1"/>
          </p:cNvSpPr>
          <p:nvPr>
            <p:ph type="dt" sz="half" idx="10"/>
          </p:nvPr>
        </p:nvSpPr>
        <p:spPr/>
        <p:txBody>
          <a:bodyPr/>
          <a:lstStyle/>
          <a:p>
            <a:fld id="{38F8B615-CDCF-2442-9D77-7006D701BC5C}" type="datetime1">
              <a:rPr lang="en-IN" smtClean="0"/>
              <a:t>26-08-2021</a:t>
            </a:fld>
            <a:endParaRPr lang="en-US"/>
          </a:p>
        </p:txBody>
      </p:sp>
      <p:sp>
        <p:nvSpPr>
          <p:cNvPr id="6" name="Footer Placeholder 5">
            <a:extLst>
              <a:ext uri="{FF2B5EF4-FFF2-40B4-BE49-F238E27FC236}">
                <a16:creationId xmlns:a16="http://schemas.microsoft.com/office/drawing/2014/main" xmlns="" id="{7DAA987E-D818-104E-B71B-319EEC0E8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CC6754DE-0297-C242-B759-339D227C9E06}"/>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20849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2E259AA-C37D-1B4C-B6F4-695F430BBB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C5B25BB0-EAFB-B145-8A7C-615E522EF2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CD20E0CC-F6FE-0440-8EAF-A46814FBFA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9ECD98C1-58A2-474D-A0C7-9C2D27F51DDF}"/>
              </a:ext>
            </a:extLst>
          </p:cNvPr>
          <p:cNvSpPr>
            <a:spLocks noGrp="1"/>
          </p:cNvSpPr>
          <p:nvPr>
            <p:ph type="dt" sz="half" idx="10"/>
          </p:nvPr>
        </p:nvSpPr>
        <p:spPr/>
        <p:txBody>
          <a:bodyPr/>
          <a:lstStyle/>
          <a:p>
            <a:fld id="{13A431DE-91AE-A640-9D05-DE0C10762CA3}" type="datetime1">
              <a:rPr lang="en-IN" smtClean="0"/>
              <a:t>26-08-2021</a:t>
            </a:fld>
            <a:endParaRPr lang="en-US"/>
          </a:p>
        </p:txBody>
      </p:sp>
      <p:sp>
        <p:nvSpPr>
          <p:cNvPr id="6" name="Footer Placeholder 5">
            <a:extLst>
              <a:ext uri="{FF2B5EF4-FFF2-40B4-BE49-F238E27FC236}">
                <a16:creationId xmlns:a16="http://schemas.microsoft.com/office/drawing/2014/main" xmlns="" id="{E14CE14C-95CC-684B-932F-0C8AB757CF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95FC2632-64BC-324E-B68E-D168010D7F6C}"/>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8003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F634F21-4B93-9F4E-BA56-894F019332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5A88963D-5970-8943-9EC0-EB573F3166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2D747C6-F9D8-324C-B113-AEB9D490B2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859A4C-5AE7-BD43-ABF3-1BE7D8BEFE1C}" type="datetime1">
              <a:rPr lang="en-IN" smtClean="0"/>
              <a:t>26-08-2021</a:t>
            </a:fld>
            <a:endParaRPr lang="en-US"/>
          </a:p>
        </p:txBody>
      </p:sp>
      <p:sp>
        <p:nvSpPr>
          <p:cNvPr id="5" name="Footer Placeholder 4">
            <a:extLst>
              <a:ext uri="{FF2B5EF4-FFF2-40B4-BE49-F238E27FC236}">
                <a16:creationId xmlns:a16="http://schemas.microsoft.com/office/drawing/2014/main" xmlns="" id="{8864C10F-2539-BF4E-B81E-0B6B896FEA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A519A561-4177-EE47-B097-17AC2025DA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90DF8-AF30-2C41-B480-C5C8796E225F}" type="slidenum">
              <a:rPr lang="en-US" smtClean="0"/>
              <a:t>‹#›</a:t>
            </a:fld>
            <a:endParaRPr lang="en-US"/>
          </a:p>
        </p:txBody>
      </p:sp>
    </p:spTree>
    <p:extLst>
      <p:ext uri="{BB962C8B-B14F-4D97-AF65-F5344CB8AC3E}">
        <p14:creationId xmlns:p14="http://schemas.microsoft.com/office/powerpoint/2010/main" val="180239635"/>
      </p:ext>
    </p:extLst>
  </p:cSld>
  <p:clrMap bg1="lt1" tx1="dk1" bg2="lt2" tx2="dk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neighbourhoods_in_Mumba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E4F876-BCB5-EF4B-9FC5-3CB9EA09F298}"/>
              </a:ext>
            </a:extLst>
          </p:cNvPr>
          <p:cNvSpPr>
            <a:spLocks noGrp="1"/>
          </p:cNvSpPr>
          <p:nvPr>
            <p:ph type="ctrTitle"/>
          </p:nvPr>
        </p:nvSpPr>
        <p:spPr>
          <a:xfrm>
            <a:off x="1524000" y="1620076"/>
            <a:ext cx="9144000" cy="2387600"/>
          </a:xfrm>
        </p:spPr>
        <p:txBody>
          <a:bodyPr>
            <a:normAutofit fontScale="90000"/>
          </a:bodyPr>
          <a:lstStyle/>
          <a:p>
            <a:r>
              <a:rPr lang="en-US" dirty="0"/>
              <a:t>Analyzing the Neighborhoods in Mumbai for Starting a Restaurant</a:t>
            </a:r>
          </a:p>
        </p:txBody>
      </p:sp>
      <p:sp>
        <p:nvSpPr>
          <p:cNvPr id="3" name="Subtitle 2">
            <a:extLst>
              <a:ext uri="{FF2B5EF4-FFF2-40B4-BE49-F238E27FC236}">
                <a16:creationId xmlns:a16="http://schemas.microsoft.com/office/drawing/2014/main" xmlns="" id="{CD3D6A53-3F4C-0C46-81AB-B6D57A80E0B3}"/>
              </a:ext>
            </a:extLst>
          </p:cNvPr>
          <p:cNvSpPr>
            <a:spLocks noGrp="1"/>
          </p:cNvSpPr>
          <p:nvPr>
            <p:ph type="subTitle" idx="1"/>
          </p:nvPr>
        </p:nvSpPr>
        <p:spPr>
          <a:xfrm>
            <a:off x="1524000" y="4007675"/>
            <a:ext cx="9144000" cy="1655762"/>
          </a:xfrm>
        </p:spPr>
        <p:txBody>
          <a:bodyPr/>
          <a:lstStyle/>
          <a:p>
            <a:r>
              <a:rPr lang="en-US" dirty="0"/>
              <a:t>By: </a:t>
            </a:r>
            <a:r>
              <a:rPr lang="en-US" dirty="0" err="1" smtClean="0"/>
              <a:t>Murugavel</a:t>
            </a:r>
            <a:r>
              <a:rPr lang="en-US" dirty="0" smtClean="0"/>
              <a:t> C</a:t>
            </a:r>
            <a:endParaRPr lang="en-US" dirty="0"/>
          </a:p>
          <a:p>
            <a:r>
              <a:rPr lang="en-US" dirty="0"/>
              <a:t>Date: August </a:t>
            </a:r>
            <a:r>
              <a:rPr lang="en-US" dirty="0" smtClean="0"/>
              <a:t>25</a:t>
            </a:r>
            <a:r>
              <a:rPr lang="en-US" dirty="0" smtClean="0"/>
              <a:t>, 2021</a:t>
            </a:r>
            <a:endParaRPr lang="en-US" dirty="0"/>
          </a:p>
        </p:txBody>
      </p:sp>
    </p:spTree>
    <p:extLst>
      <p:ext uri="{BB962C8B-B14F-4D97-AF65-F5344CB8AC3E}">
        <p14:creationId xmlns:p14="http://schemas.microsoft.com/office/powerpoint/2010/main" val="2164428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32D88FE-CD43-B646-AA80-6DBD27C5C587}"/>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xmlns="" id="{D9DC1A0F-B67B-2B45-9B7A-BEDE7B9CEE7B}"/>
              </a:ext>
            </a:extLst>
          </p:cNvPr>
          <p:cNvSpPr>
            <a:spLocks noGrp="1"/>
          </p:cNvSpPr>
          <p:nvPr>
            <p:ph idx="1"/>
          </p:nvPr>
        </p:nvSpPr>
        <p:spPr/>
        <p:txBody>
          <a:bodyPr/>
          <a:lstStyle/>
          <a:p>
            <a:r>
              <a:rPr lang="en-US" dirty="0"/>
              <a:t>Each neighborhood received a cluster label based on clustering by the </a:t>
            </a:r>
            <a:r>
              <a:rPr lang="en-US" dirty="0" err="1"/>
              <a:t>KMeans</a:t>
            </a:r>
            <a:r>
              <a:rPr lang="en-US" dirty="0"/>
              <a:t> algorithm</a:t>
            </a:r>
          </a:p>
          <a:p>
            <a:r>
              <a:rPr lang="en-US" dirty="0"/>
              <a:t>The Cluster Label column along with the Location, Latitude, and Longitude columns were added to the top 10 most common venues </a:t>
            </a:r>
            <a:r>
              <a:rPr lang="en-US" dirty="0" err="1"/>
              <a:t>dataframe</a:t>
            </a:r>
            <a:r>
              <a:rPr lang="en-US" dirty="0"/>
              <a:t> to provide the final results</a:t>
            </a:r>
          </a:p>
          <a:p>
            <a:r>
              <a:rPr lang="en-US" dirty="0"/>
              <a:t>This </a:t>
            </a:r>
            <a:r>
              <a:rPr lang="en-US" dirty="0" err="1"/>
              <a:t>dataframe</a:t>
            </a:r>
            <a:r>
              <a:rPr lang="en-US" dirty="0"/>
              <a:t> is shown on the next slide</a:t>
            </a:r>
          </a:p>
        </p:txBody>
      </p:sp>
      <p:sp>
        <p:nvSpPr>
          <p:cNvPr id="4" name="Slide Number Placeholder 3">
            <a:extLst>
              <a:ext uri="{FF2B5EF4-FFF2-40B4-BE49-F238E27FC236}">
                <a16:creationId xmlns:a16="http://schemas.microsoft.com/office/drawing/2014/main" xmlns="" id="{37CF7F4D-2EDA-AE4D-89B4-731A1B1A98BA}"/>
              </a:ext>
            </a:extLst>
          </p:cNvPr>
          <p:cNvSpPr>
            <a:spLocks noGrp="1"/>
          </p:cNvSpPr>
          <p:nvPr>
            <p:ph type="sldNum" sz="quarter" idx="12"/>
          </p:nvPr>
        </p:nvSpPr>
        <p:spPr/>
        <p:txBody>
          <a:bodyPr/>
          <a:lstStyle/>
          <a:p>
            <a:fld id="{CA090DF8-AF30-2C41-B480-C5C8796E225F}" type="slidenum">
              <a:rPr lang="en-US" smtClean="0"/>
              <a:t>9</a:t>
            </a:fld>
            <a:endParaRPr lang="en-US"/>
          </a:p>
        </p:txBody>
      </p:sp>
    </p:spTree>
    <p:extLst>
      <p:ext uri="{BB962C8B-B14F-4D97-AF65-F5344CB8AC3E}">
        <p14:creationId xmlns:p14="http://schemas.microsoft.com/office/powerpoint/2010/main" val="810098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1EC47B-651E-994A-A3D7-FFBE0668A089}"/>
              </a:ext>
            </a:extLst>
          </p:cNvPr>
          <p:cNvSpPr>
            <a:spLocks noGrp="1"/>
          </p:cNvSpPr>
          <p:nvPr>
            <p:ph type="title"/>
          </p:nvPr>
        </p:nvSpPr>
        <p:spPr/>
        <p:txBody>
          <a:bodyPr/>
          <a:lstStyle/>
          <a:p>
            <a:r>
              <a:rPr lang="en-US" dirty="0"/>
              <a:t>Results Continued</a:t>
            </a:r>
          </a:p>
        </p:txBody>
      </p:sp>
      <p:sp>
        <p:nvSpPr>
          <p:cNvPr id="4" name="Slide Number Placeholder 3">
            <a:extLst>
              <a:ext uri="{FF2B5EF4-FFF2-40B4-BE49-F238E27FC236}">
                <a16:creationId xmlns:a16="http://schemas.microsoft.com/office/drawing/2014/main" xmlns="" id="{4FB04FC5-9CF3-484A-96A9-EB3755BA785B}"/>
              </a:ext>
            </a:extLst>
          </p:cNvPr>
          <p:cNvSpPr>
            <a:spLocks noGrp="1"/>
          </p:cNvSpPr>
          <p:nvPr>
            <p:ph type="sldNum" sz="quarter" idx="12"/>
          </p:nvPr>
        </p:nvSpPr>
        <p:spPr/>
        <p:txBody>
          <a:bodyPr/>
          <a:lstStyle/>
          <a:p>
            <a:fld id="{CA090DF8-AF30-2C41-B480-C5C8796E225F}" type="slidenum">
              <a:rPr lang="en-US" smtClean="0"/>
              <a:t>10</a:t>
            </a:fld>
            <a:endParaRPr lang="en-US"/>
          </a:p>
        </p:txBody>
      </p:sp>
      <p:pic>
        <p:nvPicPr>
          <p:cNvPr id="5" name="Picture 4">
            <a:extLst>
              <a:ext uri="{FF2B5EF4-FFF2-40B4-BE49-F238E27FC236}">
                <a16:creationId xmlns:a16="http://schemas.microsoft.com/office/drawing/2014/main" xmlns="" id="{0DE6E98A-FEAE-9948-88A8-C175476296B2}"/>
              </a:ext>
            </a:extLst>
          </p:cNvPr>
          <p:cNvPicPr/>
          <p:nvPr/>
        </p:nvPicPr>
        <p:blipFill>
          <a:blip r:embed="rId2">
            <a:extLst>
              <a:ext uri="{28A0092B-C50C-407E-A947-70E740481C1C}">
                <a14:useLocalDpi xmlns:a14="http://schemas.microsoft.com/office/drawing/2010/main" val="0"/>
              </a:ext>
            </a:extLst>
          </a:blip>
          <a:stretch>
            <a:fillRect/>
          </a:stretch>
        </p:blipFill>
        <p:spPr>
          <a:xfrm>
            <a:off x="838200" y="1273215"/>
            <a:ext cx="10515600" cy="4467828"/>
          </a:xfrm>
          <a:prstGeom prst="rect">
            <a:avLst/>
          </a:prstGeom>
        </p:spPr>
      </p:pic>
      <p:sp>
        <p:nvSpPr>
          <p:cNvPr id="6" name="TextBox 5">
            <a:extLst>
              <a:ext uri="{FF2B5EF4-FFF2-40B4-BE49-F238E27FC236}">
                <a16:creationId xmlns:a16="http://schemas.microsoft.com/office/drawing/2014/main" xmlns="" id="{B6E3FC44-5075-2C4F-8AEE-B68856616344}"/>
              </a:ext>
            </a:extLst>
          </p:cNvPr>
          <p:cNvSpPr txBox="1"/>
          <p:nvPr/>
        </p:nvSpPr>
        <p:spPr>
          <a:xfrm>
            <a:off x="1238491" y="5891514"/>
            <a:ext cx="9398643" cy="369332"/>
          </a:xfrm>
          <a:prstGeom prst="rect">
            <a:avLst/>
          </a:prstGeom>
          <a:noFill/>
        </p:spPr>
        <p:txBody>
          <a:bodyPr wrap="square" rtlCol="0">
            <a:spAutoFit/>
          </a:bodyPr>
          <a:lstStyle/>
          <a:p>
            <a:pPr algn="ctr"/>
            <a:r>
              <a:rPr lang="en-US" dirty="0"/>
              <a:t>Figure 8: First 10 rows of </a:t>
            </a:r>
            <a:r>
              <a:rPr lang="en-IN" dirty="0"/>
              <a:t>clustering </a:t>
            </a:r>
            <a:r>
              <a:rPr lang="en-IN" dirty="0" err="1"/>
              <a:t>neighborhoods</a:t>
            </a:r>
            <a:r>
              <a:rPr lang="en-IN" dirty="0"/>
              <a:t> in Mumbai </a:t>
            </a:r>
            <a:r>
              <a:rPr lang="en-IN" dirty="0" err="1"/>
              <a:t>dataframe</a:t>
            </a:r>
            <a:endParaRPr lang="en-US" dirty="0"/>
          </a:p>
        </p:txBody>
      </p:sp>
    </p:spTree>
    <p:extLst>
      <p:ext uri="{BB962C8B-B14F-4D97-AF65-F5344CB8AC3E}">
        <p14:creationId xmlns:p14="http://schemas.microsoft.com/office/powerpoint/2010/main" val="4070389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85912ED-085D-9F46-9839-A60500E6ADC9}"/>
              </a:ext>
            </a:extLst>
          </p:cNvPr>
          <p:cNvSpPr>
            <a:spLocks noGrp="1"/>
          </p:cNvSpPr>
          <p:nvPr>
            <p:ph type="title"/>
          </p:nvPr>
        </p:nvSpPr>
        <p:spPr/>
        <p:txBody>
          <a:bodyPr/>
          <a:lstStyle/>
          <a:p>
            <a:r>
              <a:rPr lang="en-US" dirty="0"/>
              <a:t>Results Continued – Cluster 1</a:t>
            </a:r>
          </a:p>
        </p:txBody>
      </p:sp>
      <p:sp>
        <p:nvSpPr>
          <p:cNvPr id="3" name="Content Placeholder 2">
            <a:extLst>
              <a:ext uri="{FF2B5EF4-FFF2-40B4-BE49-F238E27FC236}">
                <a16:creationId xmlns:a16="http://schemas.microsoft.com/office/drawing/2014/main" xmlns="" id="{1C08E46C-1C9D-BA41-A358-CDFB09D5BA2F}"/>
              </a:ext>
            </a:extLst>
          </p:cNvPr>
          <p:cNvSpPr>
            <a:spLocks noGrp="1"/>
          </p:cNvSpPr>
          <p:nvPr>
            <p:ph idx="1"/>
          </p:nvPr>
        </p:nvSpPr>
        <p:spPr>
          <a:xfrm>
            <a:off x="838200" y="1468262"/>
            <a:ext cx="10515600" cy="4351338"/>
          </a:xfrm>
        </p:spPr>
        <p:txBody>
          <a:bodyPr/>
          <a:lstStyle/>
          <a:p>
            <a:r>
              <a:rPr lang="en-US" dirty="0"/>
              <a:t>Analyzing each cluster individually</a:t>
            </a:r>
          </a:p>
          <a:p>
            <a:endParaRPr lang="en-US" dirty="0"/>
          </a:p>
        </p:txBody>
      </p:sp>
      <p:pic>
        <p:nvPicPr>
          <p:cNvPr id="4" name="Picture 3">
            <a:extLst>
              <a:ext uri="{FF2B5EF4-FFF2-40B4-BE49-F238E27FC236}">
                <a16:creationId xmlns:a16="http://schemas.microsoft.com/office/drawing/2014/main" xmlns="" id="{B81D47C8-DB94-D044-AEAD-C9F823487F77}"/>
              </a:ext>
            </a:extLst>
          </p:cNvPr>
          <p:cNvPicPr/>
          <p:nvPr/>
        </p:nvPicPr>
        <p:blipFill>
          <a:blip r:embed="rId2">
            <a:extLst>
              <a:ext uri="{28A0092B-C50C-407E-A947-70E740481C1C}">
                <a14:useLocalDpi xmlns:a14="http://schemas.microsoft.com/office/drawing/2010/main" val="0"/>
              </a:ext>
            </a:extLst>
          </a:blip>
          <a:stretch>
            <a:fillRect/>
          </a:stretch>
        </p:blipFill>
        <p:spPr>
          <a:xfrm>
            <a:off x="1174171" y="2079874"/>
            <a:ext cx="9843657" cy="3739726"/>
          </a:xfrm>
          <a:prstGeom prst="rect">
            <a:avLst/>
          </a:prstGeom>
        </p:spPr>
      </p:pic>
      <p:sp>
        <p:nvSpPr>
          <p:cNvPr id="9" name="TextBox 8">
            <a:extLst>
              <a:ext uri="{FF2B5EF4-FFF2-40B4-BE49-F238E27FC236}">
                <a16:creationId xmlns:a16="http://schemas.microsoft.com/office/drawing/2014/main" xmlns="" id="{F4F7FA7F-4E48-4544-8CAE-385BB47B3835}"/>
              </a:ext>
            </a:extLst>
          </p:cNvPr>
          <p:cNvSpPr txBox="1"/>
          <p:nvPr/>
        </p:nvSpPr>
        <p:spPr>
          <a:xfrm>
            <a:off x="5087137" y="5819600"/>
            <a:ext cx="2017724" cy="369332"/>
          </a:xfrm>
          <a:prstGeom prst="rect">
            <a:avLst/>
          </a:prstGeom>
          <a:noFill/>
        </p:spPr>
        <p:txBody>
          <a:bodyPr wrap="square" rtlCol="0">
            <a:spAutoFit/>
          </a:bodyPr>
          <a:lstStyle/>
          <a:p>
            <a:r>
              <a:rPr lang="en-US" dirty="0"/>
              <a:t>Figure 9: Cluster 1</a:t>
            </a:r>
          </a:p>
        </p:txBody>
      </p:sp>
      <p:sp>
        <p:nvSpPr>
          <p:cNvPr id="14" name="Slide Number Placeholder 13">
            <a:extLst>
              <a:ext uri="{FF2B5EF4-FFF2-40B4-BE49-F238E27FC236}">
                <a16:creationId xmlns:a16="http://schemas.microsoft.com/office/drawing/2014/main" xmlns="" id="{BEC93CF8-2B31-8040-A26E-149E9AEAC657}"/>
              </a:ext>
            </a:extLst>
          </p:cNvPr>
          <p:cNvSpPr>
            <a:spLocks noGrp="1"/>
          </p:cNvSpPr>
          <p:nvPr>
            <p:ph type="sldNum" sz="quarter" idx="12"/>
          </p:nvPr>
        </p:nvSpPr>
        <p:spPr/>
        <p:txBody>
          <a:bodyPr/>
          <a:lstStyle/>
          <a:p>
            <a:fld id="{CA090DF8-AF30-2C41-B480-C5C8796E225F}" type="slidenum">
              <a:rPr lang="en-US" smtClean="0"/>
              <a:t>11</a:t>
            </a:fld>
            <a:endParaRPr lang="en-US"/>
          </a:p>
        </p:txBody>
      </p:sp>
    </p:spTree>
    <p:extLst>
      <p:ext uri="{BB962C8B-B14F-4D97-AF65-F5344CB8AC3E}">
        <p14:creationId xmlns:p14="http://schemas.microsoft.com/office/powerpoint/2010/main" val="270541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6862AC0-DEE5-9544-A2B2-C88B1E497629}"/>
              </a:ext>
            </a:extLst>
          </p:cNvPr>
          <p:cNvSpPr>
            <a:spLocks noGrp="1"/>
          </p:cNvSpPr>
          <p:nvPr>
            <p:ph type="title"/>
          </p:nvPr>
        </p:nvSpPr>
        <p:spPr/>
        <p:txBody>
          <a:bodyPr/>
          <a:lstStyle/>
          <a:p>
            <a:r>
              <a:rPr lang="en-US" dirty="0"/>
              <a:t>Results Continued – Cluster 2</a:t>
            </a:r>
          </a:p>
        </p:txBody>
      </p:sp>
      <p:sp>
        <p:nvSpPr>
          <p:cNvPr id="4" name="Slide Number Placeholder 3">
            <a:extLst>
              <a:ext uri="{FF2B5EF4-FFF2-40B4-BE49-F238E27FC236}">
                <a16:creationId xmlns:a16="http://schemas.microsoft.com/office/drawing/2014/main" xmlns="" id="{8937C328-3541-E143-92A4-50C8D2A49AD2}"/>
              </a:ext>
            </a:extLst>
          </p:cNvPr>
          <p:cNvSpPr>
            <a:spLocks noGrp="1"/>
          </p:cNvSpPr>
          <p:nvPr>
            <p:ph type="sldNum" sz="quarter" idx="12"/>
          </p:nvPr>
        </p:nvSpPr>
        <p:spPr/>
        <p:txBody>
          <a:bodyPr/>
          <a:lstStyle/>
          <a:p>
            <a:fld id="{CA090DF8-AF30-2C41-B480-C5C8796E225F}" type="slidenum">
              <a:rPr lang="en-US" smtClean="0"/>
              <a:t>12</a:t>
            </a:fld>
            <a:endParaRPr lang="en-US"/>
          </a:p>
        </p:txBody>
      </p:sp>
      <p:pic>
        <p:nvPicPr>
          <p:cNvPr id="5" name="Picture 4">
            <a:extLst>
              <a:ext uri="{FF2B5EF4-FFF2-40B4-BE49-F238E27FC236}">
                <a16:creationId xmlns:a16="http://schemas.microsoft.com/office/drawing/2014/main" xmlns="" id="{1151EA4F-8BA8-974E-A1CB-2C2B5439E5AC}"/>
              </a:ext>
            </a:extLst>
          </p:cNvPr>
          <p:cNvPicPr/>
          <p:nvPr/>
        </p:nvPicPr>
        <p:blipFill>
          <a:blip r:embed="rId2">
            <a:extLst>
              <a:ext uri="{28A0092B-C50C-407E-A947-70E740481C1C}">
                <a14:useLocalDpi xmlns:a14="http://schemas.microsoft.com/office/drawing/2010/main" val="0"/>
              </a:ext>
            </a:extLst>
          </a:blip>
          <a:stretch>
            <a:fillRect/>
          </a:stretch>
        </p:blipFill>
        <p:spPr>
          <a:xfrm>
            <a:off x="838200" y="1669573"/>
            <a:ext cx="10515600" cy="4094619"/>
          </a:xfrm>
          <a:prstGeom prst="rect">
            <a:avLst/>
          </a:prstGeom>
        </p:spPr>
      </p:pic>
      <p:sp>
        <p:nvSpPr>
          <p:cNvPr id="9" name="TextBox 8">
            <a:extLst>
              <a:ext uri="{FF2B5EF4-FFF2-40B4-BE49-F238E27FC236}">
                <a16:creationId xmlns:a16="http://schemas.microsoft.com/office/drawing/2014/main" xmlns="" id="{9D019412-8E36-6241-A2E1-CB37DCD45499}"/>
              </a:ext>
            </a:extLst>
          </p:cNvPr>
          <p:cNvSpPr txBox="1"/>
          <p:nvPr/>
        </p:nvSpPr>
        <p:spPr>
          <a:xfrm>
            <a:off x="5062959" y="5766041"/>
            <a:ext cx="2066081" cy="369332"/>
          </a:xfrm>
          <a:prstGeom prst="rect">
            <a:avLst/>
          </a:prstGeom>
          <a:noFill/>
        </p:spPr>
        <p:txBody>
          <a:bodyPr wrap="square" rtlCol="0">
            <a:spAutoFit/>
          </a:bodyPr>
          <a:lstStyle/>
          <a:p>
            <a:r>
              <a:rPr lang="en-US" dirty="0"/>
              <a:t>Figure 10: Cluster 2</a:t>
            </a:r>
          </a:p>
        </p:txBody>
      </p:sp>
    </p:spTree>
    <p:extLst>
      <p:ext uri="{BB962C8B-B14F-4D97-AF65-F5344CB8AC3E}">
        <p14:creationId xmlns:p14="http://schemas.microsoft.com/office/powerpoint/2010/main" val="724807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7F2E8B6-2302-C646-88D8-98242523FD4C}"/>
              </a:ext>
            </a:extLst>
          </p:cNvPr>
          <p:cNvSpPr>
            <a:spLocks noGrp="1"/>
          </p:cNvSpPr>
          <p:nvPr>
            <p:ph type="title"/>
          </p:nvPr>
        </p:nvSpPr>
        <p:spPr/>
        <p:txBody>
          <a:bodyPr/>
          <a:lstStyle/>
          <a:p>
            <a:r>
              <a:rPr lang="en-US" dirty="0"/>
              <a:t>Results Continued – Cluster 3, 4, and 5</a:t>
            </a:r>
          </a:p>
        </p:txBody>
      </p:sp>
      <p:sp>
        <p:nvSpPr>
          <p:cNvPr id="4" name="Slide Number Placeholder 3">
            <a:extLst>
              <a:ext uri="{FF2B5EF4-FFF2-40B4-BE49-F238E27FC236}">
                <a16:creationId xmlns:a16="http://schemas.microsoft.com/office/drawing/2014/main" xmlns="" id="{FF6096D6-F76D-E146-A84B-F11F0A66C459}"/>
              </a:ext>
            </a:extLst>
          </p:cNvPr>
          <p:cNvSpPr>
            <a:spLocks noGrp="1"/>
          </p:cNvSpPr>
          <p:nvPr>
            <p:ph type="sldNum" sz="quarter" idx="12"/>
          </p:nvPr>
        </p:nvSpPr>
        <p:spPr/>
        <p:txBody>
          <a:bodyPr/>
          <a:lstStyle/>
          <a:p>
            <a:fld id="{CA090DF8-AF30-2C41-B480-C5C8796E225F}" type="slidenum">
              <a:rPr lang="en-US" smtClean="0"/>
              <a:t>13</a:t>
            </a:fld>
            <a:endParaRPr lang="en-US"/>
          </a:p>
        </p:txBody>
      </p:sp>
      <p:pic>
        <p:nvPicPr>
          <p:cNvPr id="5" name="Picture 4">
            <a:extLst>
              <a:ext uri="{FF2B5EF4-FFF2-40B4-BE49-F238E27FC236}">
                <a16:creationId xmlns:a16="http://schemas.microsoft.com/office/drawing/2014/main" xmlns="" id="{D36AEF5F-A7E2-D842-9E0A-EC06348A831B}"/>
              </a:ext>
            </a:extLst>
          </p:cNvPr>
          <p:cNvPicPr/>
          <p:nvPr/>
        </p:nvPicPr>
        <p:blipFill>
          <a:blip r:embed="rId2">
            <a:extLst>
              <a:ext uri="{28A0092B-C50C-407E-A947-70E740481C1C}">
                <a14:useLocalDpi xmlns:a14="http://schemas.microsoft.com/office/drawing/2010/main" val="0"/>
              </a:ext>
            </a:extLst>
          </a:blip>
          <a:stretch>
            <a:fillRect/>
          </a:stretch>
        </p:blipFill>
        <p:spPr>
          <a:xfrm>
            <a:off x="838200" y="1690688"/>
            <a:ext cx="10515600" cy="1746993"/>
          </a:xfrm>
          <a:prstGeom prst="rect">
            <a:avLst/>
          </a:prstGeom>
        </p:spPr>
      </p:pic>
      <p:pic>
        <p:nvPicPr>
          <p:cNvPr id="6" name="Picture 5">
            <a:extLst>
              <a:ext uri="{FF2B5EF4-FFF2-40B4-BE49-F238E27FC236}">
                <a16:creationId xmlns:a16="http://schemas.microsoft.com/office/drawing/2014/main" xmlns="" id="{313AFC3F-2994-704E-8D4D-B98128AFA27D}"/>
              </a:ext>
            </a:extLst>
          </p:cNvPr>
          <p:cNvPicPr/>
          <p:nvPr/>
        </p:nvPicPr>
        <p:blipFill>
          <a:blip r:embed="rId3">
            <a:extLst>
              <a:ext uri="{28A0092B-C50C-407E-A947-70E740481C1C}">
                <a14:useLocalDpi xmlns:a14="http://schemas.microsoft.com/office/drawing/2010/main" val="0"/>
              </a:ext>
            </a:extLst>
          </a:blip>
          <a:stretch>
            <a:fillRect/>
          </a:stretch>
        </p:blipFill>
        <p:spPr>
          <a:xfrm>
            <a:off x="838200" y="3694869"/>
            <a:ext cx="10515600" cy="1068375"/>
          </a:xfrm>
          <a:prstGeom prst="rect">
            <a:avLst/>
          </a:prstGeom>
        </p:spPr>
      </p:pic>
      <p:pic>
        <p:nvPicPr>
          <p:cNvPr id="7" name="Picture 6">
            <a:extLst>
              <a:ext uri="{FF2B5EF4-FFF2-40B4-BE49-F238E27FC236}">
                <a16:creationId xmlns:a16="http://schemas.microsoft.com/office/drawing/2014/main" xmlns="" id="{43A5566E-AEAA-6B41-BC14-8AEE54D4A46B}"/>
              </a:ext>
            </a:extLst>
          </p:cNvPr>
          <p:cNvPicPr/>
          <p:nvPr/>
        </p:nvPicPr>
        <p:blipFill>
          <a:blip r:embed="rId4">
            <a:extLst>
              <a:ext uri="{28A0092B-C50C-407E-A947-70E740481C1C}">
                <a14:useLocalDpi xmlns:a14="http://schemas.microsoft.com/office/drawing/2010/main" val="0"/>
              </a:ext>
            </a:extLst>
          </a:blip>
          <a:stretch>
            <a:fillRect/>
          </a:stretch>
        </p:blipFill>
        <p:spPr>
          <a:xfrm>
            <a:off x="838196" y="5020432"/>
            <a:ext cx="10515603" cy="1051236"/>
          </a:xfrm>
          <a:prstGeom prst="rect">
            <a:avLst/>
          </a:prstGeom>
        </p:spPr>
      </p:pic>
      <p:sp>
        <p:nvSpPr>
          <p:cNvPr id="8" name="TextBox 7">
            <a:extLst>
              <a:ext uri="{FF2B5EF4-FFF2-40B4-BE49-F238E27FC236}">
                <a16:creationId xmlns:a16="http://schemas.microsoft.com/office/drawing/2014/main" xmlns="" id="{E07E75B0-7B03-DB4C-8CBD-7FDBA53441EF}"/>
              </a:ext>
            </a:extLst>
          </p:cNvPr>
          <p:cNvSpPr txBox="1"/>
          <p:nvPr/>
        </p:nvSpPr>
        <p:spPr>
          <a:xfrm>
            <a:off x="5087137" y="3261104"/>
            <a:ext cx="2017725" cy="369332"/>
          </a:xfrm>
          <a:prstGeom prst="rect">
            <a:avLst/>
          </a:prstGeom>
          <a:noFill/>
        </p:spPr>
        <p:txBody>
          <a:bodyPr wrap="square" rtlCol="0">
            <a:spAutoFit/>
          </a:bodyPr>
          <a:lstStyle/>
          <a:p>
            <a:r>
              <a:rPr lang="en-US" dirty="0"/>
              <a:t>Figure 11: Cluster 3</a:t>
            </a:r>
          </a:p>
        </p:txBody>
      </p:sp>
      <p:sp>
        <p:nvSpPr>
          <p:cNvPr id="9" name="TextBox 8">
            <a:extLst>
              <a:ext uri="{FF2B5EF4-FFF2-40B4-BE49-F238E27FC236}">
                <a16:creationId xmlns:a16="http://schemas.microsoft.com/office/drawing/2014/main" xmlns="" id="{3C75EBBC-5C01-3B45-8037-CC5B4EDECBA4}"/>
              </a:ext>
            </a:extLst>
          </p:cNvPr>
          <p:cNvSpPr txBox="1"/>
          <p:nvPr/>
        </p:nvSpPr>
        <p:spPr>
          <a:xfrm>
            <a:off x="5031128" y="4656333"/>
            <a:ext cx="2129741" cy="369332"/>
          </a:xfrm>
          <a:prstGeom prst="rect">
            <a:avLst/>
          </a:prstGeom>
          <a:noFill/>
        </p:spPr>
        <p:txBody>
          <a:bodyPr wrap="square" rtlCol="0">
            <a:spAutoFit/>
          </a:bodyPr>
          <a:lstStyle/>
          <a:p>
            <a:r>
              <a:rPr lang="en-US" dirty="0"/>
              <a:t>Figure 12: Cluster 4</a:t>
            </a:r>
          </a:p>
        </p:txBody>
      </p:sp>
      <p:sp>
        <p:nvSpPr>
          <p:cNvPr id="10" name="TextBox 9">
            <a:extLst>
              <a:ext uri="{FF2B5EF4-FFF2-40B4-BE49-F238E27FC236}">
                <a16:creationId xmlns:a16="http://schemas.microsoft.com/office/drawing/2014/main" xmlns="" id="{88235778-0E2E-F040-8650-57F9A3100B0D}"/>
              </a:ext>
            </a:extLst>
          </p:cNvPr>
          <p:cNvSpPr txBox="1"/>
          <p:nvPr/>
        </p:nvSpPr>
        <p:spPr>
          <a:xfrm>
            <a:off x="5066566" y="5844677"/>
            <a:ext cx="2058862" cy="369332"/>
          </a:xfrm>
          <a:prstGeom prst="rect">
            <a:avLst/>
          </a:prstGeom>
          <a:noFill/>
        </p:spPr>
        <p:txBody>
          <a:bodyPr wrap="square" rtlCol="0">
            <a:spAutoFit/>
          </a:bodyPr>
          <a:lstStyle/>
          <a:p>
            <a:r>
              <a:rPr lang="en-US" dirty="0"/>
              <a:t>Figure 13: Cluster 5</a:t>
            </a:r>
          </a:p>
        </p:txBody>
      </p:sp>
    </p:spTree>
    <p:extLst>
      <p:ext uri="{BB962C8B-B14F-4D97-AF65-F5344CB8AC3E}">
        <p14:creationId xmlns:p14="http://schemas.microsoft.com/office/powerpoint/2010/main" val="1107191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00AAD7-5EA7-6D41-8C20-9FC452CB6B0E}"/>
              </a:ext>
            </a:extLst>
          </p:cNvPr>
          <p:cNvSpPr>
            <a:spLocks noGrp="1"/>
          </p:cNvSpPr>
          <p:nvPr>
            <p:ph type="title"/>
          </p:nvPr>
        </p:nvSpPr>
        <p:spPr/>
        <p:txBody>
          <a:bodyPr/>
          <a:lstStyle/>
          <a:p>
            <a:r>
              <a:rPr lang="en-US" dirty="0"/>
              <a:t>Results Continued</a:t>
            </a:r>
          </a:p>
        </p:txBody>
      </p:sp>
      <p:sp>
        <p:nvSpPr>
          <p:cNvPr id="3" name="Content Placeholder 2">
            <a:extLst>
              <a:ext uri="{FF2B5EF4-FFF2-40B4-BE49-F238E27FC236}">
                <a16:creationId xmlns:a16="http://schemas.microsoft.com/office/drawing/2014/main" xmlns="" id="{4F1912C1-E200-3B44-92BA-E845298A033B}"/>
              </a:ext>
            </a:extLst>
          </p:cNvPr>
          <p:cNvSpPr>
            <a:spLocks noGrp="1"/>
          </p:cNvSpPr>
          <p:nvPr>
            <p:ph idx="1"/>
          </p:nvPr>
        </p:nvSpPr>
        <p:spPr>
          <a:xfrm>
            <a:off x="838199" y="1629517"/>
            <a:ext cx="10515600" cy="4351338"/>
          </a:xfrm>
        </p:spPr>
        <p:txBody>
          <a:bodyPr>
            <a:normAutofit/>
          </a:bodyPr>
          <a:lstStyle/>
          <a:p>
            <a:r>
              <a:rPr lang="en-US" sz="2000" dirty="0"/>
              <a:t>Visualization of neighborhood clusters was done using Folium in python</a:t>
            </a:r>
          </a:p>
          <a:p>
            <a:r>
              <a:rPr lang="en-US" sz="2000" dirty="0"/>
              <a:t>Different clusters correspond to different colors</a:t>
            </a:r>
          </a:p>
        </p:txBody>
      </p:sp>
      <p:pic>
        <p:nvPicPr>
          <p:cNvPr id="4" name="Picture 3">
            <a:extLst>
              <a:ext uri="{FF2B5EF4-FFF2-40B4-BE49-F238E27FC236}">
                <a16:creationId xmlns:a16="http://schemas.microsoft.com/office/drawing/2014/main" xmlns="" id="{EFAC83F5-809A-EC4A-ADCF-A95C31EBD939}"/>
              </a:ext>
            </a:extLst>
          </p:cNvPr>
          <p:cNvPicPr/>
          <p:nvPr/>
        </p:nvPicPr>
        <p:blipFill>
          <a:blip r:embed="rId2">
            <a:extLst>
              <a:ext uri="{28A0092B-C50C-407E-A947-70E740481C1C}">
                <a14:useLocalDpi xmlns:a14="http://schemas.microsoft.com/office/drawing/2010/main" val="0"/>
              </a:ext>
            </a:extLst>
          </a:blip>
          <a:stretch>
            <a:fillRect/>
          </a:stretch>
        </p:blipFill>
        <p:spPr>
          <a:xfrm>
            <a:off x="2711288" y="2426322"/>
            <a:ext cx="6779953" cy="3719837"/>
          </a:xfrm>
          <a:prstGeom prst="rect">
            <a:avLst/>
          </a:prstGeom>
        </p:spPr>
      </p:pic>
      <p:sp>
        <p:nvSpPr>
          <p:cNvPr id="5" name="TextBox 4">
            <a:extLst>
              <a:ext uri="{FF2B5EF4-FFF2-40B4-BE49-F238E27FC236}">
                <a16:creationId xmlns:a16="http://schemas.microsoft.com/office/drawing/2014/main" xmlns="" id="{9B9046EA-F5E0-0648-AB5D-3A2DBE347515}"/>
              </a:ext>
            </a:extLst>
          </p:cNvPr>
          <p:cNvSpPr txBox="1"/>
          <p:nvPr/>
        </p:nvSpPr>
        <p:spPr>
          <a:xfrm>
            <a:off x="4244050" y="6099859"/>
            <a:ext cx="3703899" cy="646331"/>
          </a:xfrm>
          <a:prstGeom prst="rect">
            <a:avLst/>
          </a:prstGeom>
          <a:noFill/>
        </p:spPr>
        <p:txBody>
          <a:bodyPr wrap="square" rtlCol="0">
            <a:spAutoFit/>
          </a:bodyPr>
          <a:lstStyle/>
          <a:p>
            <a:pPr algn="ctr"/>
            <a:r>
              <a:rPr lang="en-IN" dirty="0"/>
              <a:t>Figure 14: Visualizing the clustering of </a:t>
            </a:r>
            <a:r>
              <a:rPr lang="en-IN" dirty="0" err="1"/>
              <a:t>neighborhoods</a:t>
            </a:r>
            <a:r>
              <a:rPr lang="en-IN" dirty="0"/>
              <a:t> in Mumbai</a:t>
            </a:r>
            <a:r>
              <a:rPr lang="en-IN" dirty="0">
                <a:effectLst/>
              </a:rPr>
              <a:t> </a:t>
            </a:r>
            <a:endParaRPr lang="en-US" dirty="0"/>
          </a:p>
        </p:txBody>
      </p:sp>
      <p:sp>
        <p:nvSpPr>
          <p:cNvPr id="6" name="Slide Number Placeholder 5">
            <a:extLst>
              <a:ext uri="{FF2B5EF4-FFF2-40B4-BE49-F238E27FC236}">
                <a16:creationId xmlns:a16="http://schemas.microsoft.com/office/drawing/2014/main" xmlns="" id="{5C760AD1-42FD-D44B-814F-3B93B48A2ACD}"/>
              </a:ext>
            </a:extLst>
          </p:cNvPr>
          <p:cNvSpPr>
            <a:spLocks noGrp="1"/>
          </p:cNvSpPr>
          <p:nvPr>
            <p:ph type="sldNum" sz="quarter" idx="12"/>
          </p:nvPr>
        </p:nvSpPr>
        <p:spPr/>
        <p:txBody>
          <a:bodyPr/>
          <a:lstStyle/>
          <a:p>
            <a:fld id="{CA090DF8-AF30-2C41-B480-C5C8796E225F}" type="slidenum">
              <a:rPr lang="en-US" smtClean="0"/>
              <a:t>14</a:t>
            </a:fld>
            <a:endParaRPr lang="en-US"/>
          </a:p>
        </p:txBody>
      </p:sp>
    </p:spTree>
    <p:extLst>
      <p:ext uri="{BB962C8B-B14F-4D97-AF65-F5344CB8AC3E}">
        <p14:creationId xmlns:p14="http://schemas.microsoft.com/office/powerpoint/2010/main" val="2305831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7989881-6135-D045-BA32-75D61740BBD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xmlns="" id="{0509C45C-647D-E149-8F01-3FB00BBD08C5}"/>
              </a:ext>
            </a:extLst>
          </p:cNvPr>
          <p:cNvSpPr>
            <a:spLocks noGrp="1"/>
          </p:cNvSpPr>
          <p:nvPr>
            <p:ph idx="1"/>
          </p:nvPr>
        </p:nvSpPr>
        <p:spPr>
          <a:xfrm>
            <a:off x="838200" y="1690688"/>
            <a:ext cx="10515600" cy="4351338"/>
          </a:xfrm>
        </p:spPr>
        <p:txBody>
          <a:bodyPr>
            <a:normAutofit/>
          </a:bodyPr>
          <a:lstStyle/>
          <a:p>
            <a:r>
              <a:rPr lang="en-US" sz="2400" dirty="0"/>
              <a:t>By analyzing the clusters, it is evident that neighborhoods in cluster 3, 4, and 5 are not well suited for a new restaurant since they contain a high degree of other venues like </a:t>
            </a:r>
            <a:r>
              <a:rPr lang="en-GB" sz="2400" dirty="0"/>
              <a:t>train station, bus station, fish market, gym and smoke shop</a:t>
            </a:r>
            <a:endParaRPr lang="en-IN" sz="2400" dirty="0"/>
          </a:p>
          <a:p>
            <a:r>
              <a:rPr lang="en-US" sz="2400" dirty="0"/>
              <a:t>Comparing clusters 1 and 2, we find that neighborhoods in cluster 1 contain a much higher degree of food joints</a:t>
            </a:r>
          </a:p>
          <a:p>
            <a:r>
              <a:rPr lang="en-US" sz="2400" dirty="0"/>
              <a:t>Neighborhoods in cluster 2 contain many other venues like </a:t>
            </a:r>
            <a:r>
              <a:rPr lang="en-GB" sz="2400" dirty="0"/>
              <a:t>soccer field, flea market, smoke shop, gym, train station, dance studio and music store</a:t>
            </a:r>
            <a:endParaRPr lang="en-US" sz="2400" dirty="0"/>
          </a:p>
          <a:p>
            <a:r>
              <a:rPr lang="en-US" sz="2400" dirty="0"/>
              <a:t>Thus, the most optimal neighborhoods for starting a restaurant are in cluster 1</a:t>
            </a:r>
          </a:p>
        </p:txBody>
      </p:sp>
      <p:sp>
        <p:nvSpPr>
          <p:cNvPr id="6" name="Slide Number Placeholder 5">
            <a:extLst>
              <a:ext uri="{FF2B5EF4-FFF2-40B4-BE49-F238E27FC236}">
                <a16:creationId xmlns:a16="http://schemas.microsoft.com/office/drawing/2014/main" xmlns="" id="{4D252C27-0C1C-C042-8D94-BA3BF088B983}"/>
              </a:ext>
            </a:extLst>
          </p:cNvPr>
          <p:cNvSpPr>
            <a:spLocks noGrp="1"/>
          </p:cNvSpPr>
          <p:nvPr>
            <p:ph type="sldNum" sz="quarter" idx="12"/>
          </p:nvPr>
        </p:nvSpPr>
        <p:spPr/>
        <p:txBody>
          <a:bodyPr/>
          <a:lstStyle/>
          <a:p>
            <a:fld id="{CA090DF8-AF30-2C41-B480-C5C8796E225F}" type="slidenum">
              <a:rPr lang="en-US" smtClean="0"/>
              <a:t>15</a:t>
            </a:fld>
            <a:endParaRPr lang="en-US"/>
          </a:p>
        </p:txBody>
      </p:sp>
    </p:spTree>
    <p:extLst>
      <p:ext uri="{BB962C8B-B14F-4D97-AF65-F5344CB8AC3E}">
        <p14:creationId xmlns:p14="http://schemas.microsoft.com/office/powerpoint/2010/main" val="3827089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6CD8E5-02AE-E644-8099-5AF264F13A17}"/>
              </a:ext>
            </a:extLst>
          </p:cNvPr>
          <p:cNvSpPr>
            <a:spLocks noGrp="1"/>
          </p:cNvSpPr>
          <p:nvPr>
            <p:ph type="title"/>
          </p:nvPr>
        </p:nvSpPr>
        <p:spPr/>
        <p:txBody>
          <a:bodyPr/>
          <a:lstStyle/>
          <a:p>
            <a:r>
              <a:rPr lang="en-US" dirty="0"/>
              <a:t>Discussion Continued</a:t>
            </a:r>
          </a:p>
        </p:txBody>
      </p:sp>
      <p:sp>
        <p:nvSpPr>
          <p:cNvPr id="3" name="Content Placeholder 2">
            <a:extLst>
              <a:ext uri="{FF2B5EF4-FFF2-40B4-BE49-F238E27FC236}">
                <a16:creationId xmlns:a16="http://schemas.microsoft.com/office/drawing/2014/main" xmlns="" id="{B9A8906E-9E8B-CE47-9811-9A70C55F3151}"/>
              </a:ext>
            </a:extLst>
          </p:cNvPr>
          <p:cNvSpPr>
            <a:spLocks noGrp="1"/>
          </p:cNvSpPr>
          <p:nvPr>
            <p:ph idx="1"/>
          </p:nvPr>
        </p:nvSpPr>
        <p:spPr>
          <a:xfrm>
            <a:off x="838200" y="1469259"/>
            <a:ext cx="10515600" cy="4351338"/>
          </a:xfrm>
        </p:spPr>
        <p:txBody>
          <a:bodyPr/>
          <a:lstStyle/>
          <a:p>
            <a:r>
              <a:rPr lang="en-US" dirty="0"/>
              <a:t>Plotting final results using Folium library in python</a:t>
            </a:r>
          </a:p>
          <a:p>
            <a:endParaRPr lang="en-US" dirty="0"/>
          </a:p>
        </p:txBody>
      </p:sp>
      <p:sp>
        <p:nvSpPr>
          <p:cNvPr id="4" name="Slide Number Placeholder 3">
            <a:extLst>
              <a:ext uri="{FF2B5EF4-FFF2-40B4-BE49-F238E27FC236}">
                <a16:creationId xmlns:a16="http://schemas.microsoft.com/office/drawing/2014/main" xmlns="" id="{FC1C08FF-AC1F-8A45-92E3-472C41A10259}"/>
              </a:ext>
            </a:extLst>
          </p:cNvPr>
          <p:cNvSpPr>
            <a:spLocks noGrp="1"/>
          </p:cNvSpPr>
          <p:nvPr>
            <p:ph type="sldNum" sz="quarter" idx="12"/>
          </p:nvPr>
        </p:nvSpPr>
        <p:spPr/>
        <p:txBody>
          <a:bodyPr/>
          <a:lstStyle/>
          <a:p>
            <a:fld id="{CA090DF8-AF30-2C41-B480-C5C8796E225F}" type="slidenum">
              <a:rPr lang="en-US" smtClean="0"/>
              <a:t>16</a:t>
            </a:fld>
            <a:endParaRPr lang="en-US"/>
          </a:p>
        </p:txBody>
      </p:sp>
      <p:pic>
        <p:nvPicPr>
          <p:cNvPr id="5" name="Picture 4">
            <a:extLst>
              <a:ext uri="{FF2B5EF4-FFF2-40B4-BE49-F238E27FC236}">
                <a16:creationId xmlns:a16="http://schemas.microsoft.com/office/drawing/2014/main" xmlns="" id="{248B0912-3B05-6144-ABDB-2342239F6B23}"/>
              </a:ext>
            </a:extLst>
          </p:cNvPr>
          <p:cNvPicPr/>
          <p:nvPr/>
        </p:nvPicPr>
        <p:blipFill>
          <a:blip r:embed="rId2">
            <a:extLst>
              <a:ext uri="{28A0092B-C50C-407E-A947-70E740481C1C}">
                <a14:useLocalDpi xmlns:a14="http://schemas.microsoft.com/office/drawing/2010/main" val="0"/>
              </a:ext>
            </a:extLst>
          </a:blip>
          <a:stretch>
            <a:fillRect/>
          </a:stretch>
        </p:blipFill>
        <p:spPr>
          <a:xfrm>
            <a:off x="2354001" y="1979275"/>
            <a:ext cx="7483997" cy="4028173"/>
          </a:xfrm>
          <a:prstGeom prst="rect">
            <a:avLst/>
          </a:prstGeom>
        </p:spPr>
      </p:pic>
      <p:sp>
        <p:nvSpPr>
          <p:cNvPr id="6" name="TextBox 5">
            <a:extLst>
              <a:ext uri="{FF2B5EF4-FFF2-40B4-BE49-F238E27FC236}">
                <a16:creationId xmlns:a16="http://schemas.microsoft.com/office/drawing/2014/main" xmlns="" id="{50F11711-A6AE-0C43-8E97-F82D8D0E0C2F}"/>
              </a:ext>
            </a:extLst>
          </p:cNvPr>
          <p:cNvSpPr txBox="1"/>
          <p:nvPr/>
        </p:nvSpPr>
        <p:spPr>
          <a:xfrm>
            <a:off x="3179178" y="6019169"/>
            <a:ext cx="5833641" cy="646331"/>
          </a:xfrm>
          <a:prstGeom prst="rect">
            <a:avLst/>
          </a:prstGeom>
          <a:noFill/>
        </p:spPr>
        <p:txBody>
          <a:bodyPr wrap="square" rtlCol="0">
            <a:spAutoFit/>
          </a:bodyPr>
          <a:lstStyle/>
          <a:p>
            <a:pPr algn="ctr"/>
            <a:r>
              <a:rPr lang="en-US" dirty="0"/>
              <a:t>Figure 15: </a:t>
            </a:r>
            <a:r>
              <a:rPr lang="en-IN" dirty="0" err="1"/>
              <a:t>Neighborhoods</a:t>
            </a:r>
            <a:r>
              <a:rPr lang="en-IN" dirty="0"/>
              <a:t> in Mumbai that are most suited for starting a new restaurant (Cluster 1)</a:t>
            </a:r>
            <a:endParaRPr lang="en-US" dirty="0"/>
          </a:p>
        </p:txBody>
      </p:sp>
    </p:spTree>
    <p:extLst>
      <p:ext uri="{BB962C8B-B14F-4D97-AF65-F5344CB8AC3E}">
        <p14:creationId xmlns:p14="http://schemas.microsoft.com/office/powerpoint/2010/main" val="443608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988202F-D96B-904C-88C5-ED47AF6E715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xmlns="" id="{CE87B4DE-46CE-824D-B159-49E37E7AE959}"/>
              </a:ext>
            </a:extLst>
          </p:cNvPr>
          <p:cNvSpPr>
            <a:spLocks noGrp="1"/>
          </p:cNvSpPr>
          <p:nvPr>
            <p:ph idx="1"/>
          </p:nvPr>
        </p:nvSpPr>
        <p:spPr/>
        <p:txBody>
          <a:bodyPr>
            <a:normAutofit/>
          </a:bodyPr>
          <a:lstStyle/>
          <a:p>
            <a:r>
              <a:rPr lang="en-IN" dirty="0"/>
              <a:t>In this project, the </a:t>
            </a:r>
            <a:r>
              <a:rPr lang="en-IN" dirty="0" err="1"/>
              <a:t>neighborhoods</a:t>
            </a:r>
            <a:r>
              <a:rPr lang="en-IN" dirty="0"/>
              <a:t> in Mumbai, India have been successfully </a:t>
            </a:r>
            <a:r>
              <a:rPr lang="en-IN" dirty="0" err="1"/>
              <a:t>analyzed</a:t>
            </a:r>
            <a:r>
              <a:rPr lang="en-IN" dirty="0"/>
              <a:t> for determining which would be the best </a:t>
            </a:r>
            <a:r>
              <a:rPr lang="en-IN" dirty="0" err="1"/>
              <a:t>neighborhoods</a:t>
            </a:r>
            <a:r>
              <a:rPr lang="en-IN" dirty="0"/>
              <a:t> for opening a new restaurant</a:t>
            </a:r>
          </a:p>
          <a:p>
            <a:r>
              <a:rPr lang="en-IN" dirty="0"/>
              <a:t>Based on the analysis carried out, </a:t>
            </a:r>
            <a:r>
              <a:rPr lang="en-IN" dirty="0" err="1"/>
              <a:t>neighborhoods</a:t>
            </a:r>
            <a:r>
              <a:rPr lang="en-IN" dirty="0"/>
              <a:t> in cluster 1 are recommended as locations for the new restaurant</a:t>
            </a:r>
          </a:p>
          <a:p>
            <a:r>
              <a:rPr lang="en-IN" dirty="0"/>
              <a:t>The stakeholders and investors can further tune this by considering various other factors like transport, legal requirements, and costs associated which were out of the scope for this project and thus were not considered</a:t>
            </a:r>
          </a:p>
        </p:txBody>
      </p:sp>
      <p:sp>
        <p:nvSpPr>
          <p:cNvPr id="4" name="Slide Number Placeholder 3">
            <a:extLst>
              <a:ext uri="{FF2B5EF4-FFF2-40B4-BE49-F238E27FC236}">
                <a16:creationId xmlns:a16="http://schemas.microsoft.com/office/drawing/2014/main" xmlns="" id="{229738AA-F73E-6F4E-AE5F-8FEF34F5F5CF}"/>
              </a:ext>
            </a:extLst>
          </p:cNvPr>
          <p:cNvSpPr>
            <a:spLocks noGrp="1"/>
          </p:cNvSpPr>
          <p:nvPr>
            <p:ph type="sldNum" sz="quarter" idx="12"/>
          </p:nvPr>
        </p:nvSpPr>
        <p:spPr/>
        <p:txBody>
          <a:bodyPr/>
          <a:lstStyle/>
          <a:p>
            <a:fld id="{CA090DF8-AF30-2C41-B480-C5C8796E225F}" type="slidenum">
              <a:rPr lang="en-US" smtClean="0"/>
              <a:t>17</a:t>
            </a:fld>
            <a:endParaRPr lang="en-US"/>
          </a:p>
        </p:txBody>
      </p:sp>
    </p:spTree>
    <p:extLst>
      <p:ext uri="{BB962C8B-B14F-4D97-AF65-F5344CB8AC3E}">
        <p14:creationId xmlns:p14="http://schemas.microsoft.com/office/powerpoint/2010/main" val="2189775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4E41507-1BAE-684B-B872-F4AAD4CA42B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xmlns="" id="{9DF972DB-EDF0-2346-8013-1E1DC5E0462B}"/>
              </a:ext>
            </a:extLst>
          </p:cNvPr>
          <p:cNvSpPr>
            <a:spLocks noGrp="1"/>
          </p:cNvSpPr>
          <p:nvPr>
            <p:ph idx="1"/>
          </p:nvPr>
        </p:nvSpPr>
        <p:spPr>
          <a:xfrm>
            <a:off x="838200" y="1311797"/>
            <a:ext cx="5471931" cy="4865166"/>
          </a:xfrm>
        </p:spPr>
        <p:txBody>
          <a:bodyPr>
            <a:noAutofit/>
          </a:bodyPr>
          <a:lstStyle/>
          <a:p>
            <a:r>
              <a:rPr lang="en-IN" sz="2400" dirty="0"/>
              <a:t>Mumbai is the financial capital of India and is one of the most densely populated cities in the world</a:t>
            </a:r>
          </a:p>
          <a:p>
            <a:r>
              <a:rPr lang="en-IN" sz="2400" dirty="0"/>
              <a:t>The multi-cultural nature of the city brings with it numerous cuisines from all over the globe</a:t>
            </a:r>
          </a:p>
          <a:p>
            <a:r>
              <a:rPr lang="en-US" sz="2400" dirty="0"/>
              <a:t>Business owners and entrepreneurs might be looking to start a new restaurant in Mumbai</a:t>
            </a:r>
          </a:p>
          <a:p>
            <a:r>
              <a:rPr lang="en-US" sz="2400" dirty="0"/>
              <a:t>The task is to identify neighborhoods that have the potential of being good locations for starting a new restaurant</a:t>
            </a:r>
          </a:p>
        </p:txBody>
      </p:sp>
      <p:pic>
        <p:nvPicPr>
          <p:cNvPr id="5" name="Picture 4">
            <a:extLst>
              <a:ext uri="{FF2B5EF4-FFF2-40B4-BE49-F238E27FC236}">
                <a16:creationId xmlns:a16="http://schemas.microsoft.com/office/drawing/2014/main" xmlns="" id="{B8BB1985-062B-FC46-B30F-D1B09C3C9B7F}"/>
              </a:ext>
            </a:extLst>
          </p:cNvPr>
          <p:cNvPicPr>
            <a:picLocks noChangeAspect="1"/>
          </p:cNvPicPr>
          <p:nvPr/>
        </p:nvPicPr>
        <p:blipFill>
          <a:blip r:embed="rId2"/>
          <a:stretch>
            <a:fillRect/>
          </a:stretch>
        </p:blipFill>
        <p:spPr>
          <a:xfrm>
            <a:off x="6310131" y="1311796"/>
            <a:ext cx="5405377" cy="3387524"/>
          </a:xfrm>
          <a:prstGeom prst="rect">
            <a:avLst/>
          </a:prstGeom>
        </p:spPr>
      </p:pic>
      <p:sp>
        <p:nvSpPr>
          <p:cNvPr id="6" name="TextBox 5">
            <a:extLst>
              <a:ext uri="{FF2B5EF4-FFF2-40B4-BE49-F238E27FC236}">
                <a16:creationId xmlns:a16="http://schemas.microsoft.com/office/drawing/2014/main" xmlns="" id="{ED47934A-FA7F-DA4D-BEA3-9F6B5E5A79D0}"/>
              </a:ext>
            </a:extLst>
          </p:cNvPr>
          <p:cNvSpPr txBox="1"/>
          <p:nvPr/>
        </p:nvSpPr>
        <p:spPr>
          <a:xfrm>
            <a:off x="7849563" y="4699320"/>
            <a:ext cx="2326512" cy="369332"/>
          </a:xfrm>
          <a:prstGeom prst="rect">
            <a:avLst/>
          </a:prstGeom>
          <a:noFill/>
        </p:spPr>
        <p:txBody>
          <a:bodyPr wrap="square" rtlCol="0">
            <a:spAutoFit/>
          </a:bodyPr>
          <a:lstStyle/>
          <a:p>
            <a:r>
              <a:rPr lang="en-US" dirty="0"/>
              <a:t>Figure 1: Mumbai view</a:t>
            </a:r>
          </a:p>
        </p:txBody>
      </p:sp>
      <p:sp>
        <p:nvSpPr>
          <p:cNvPr id="4" name="Slide Number Placeholder 3">
            <a:extLst>
              <a:ext uri="{FF2B5EF4-FFF2-40B4-BE49-F238E27FC236}">
                <a16:creationId xmlns:a16="http://schemas.microsoft.com/office/drawing/2014/main" xmlns="" id="{274A281D-55E3-784D-86AE-4564547CC082}"/>
              </a:ext>
            </a:extLst>
          </p:cNvPr>
          <p:cNvSpPr>
            <a:spLocks noGrp="1"/>
          </p:cNvSpPr>
          <p:nvPr>
            <p:ph type="sldNum" sz="quarter" idx="12"/>
          </p:nvPr>
        </p:nvSpPr>
        <p:spPr/>
        <p:txBody>
          <a:bodyPr/>
          <a:lstStyle/>
          <a:p>
            <a:fld id="{CA090DF8-AF30-2C41-B480-C5C8796E225F}" type="slidenum">
              <a:rPr lang="en-US" smtClean="0"/>
              <a:t>1</a:t>
            </a:fld>
            <a:endParaRPr lang="en-US"/>
          </a:p>
        </p:txBody>
      </p:sp>
    </p:spTree>
    <p:extLst>
      <p:ext uri="{BB962C8B-B14F-4D97-AF65-F5344CB8AC3E}">
        <p14:creationId xmlns:p14="http://schemas.microsoft.com/office/powerpoint/2010/main" val="424465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EAA465-E05B-3A4E-A169-6F5F069E1A13}"/>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xmlns="" id="{6D504334-C0C2-CE42-9D61-5ADEB93C8A80}"/>
              </a:ext>
            </a:extLst>
          </p:cNvPr>
          <p:cNvSpPr>
            <a:spLocks noGrp="1"/>
          </p:cNvSpPr>
          <p:nvPr>
            <p:ph idx="1"/>
          </p:nvPr>
        </p:nvSpPr>
        <p:spPr/>
        <p:txBody>
          <a:bodyPr>
            <a:normAutofit/>
          </a:bodyPr>
          <a:lstStyle/>
          <a:p>
            <a:r>
              <a:rPr lang="en-US" dirty="0"/>
              <a:t>The following data was collected for this project:</a:t>
            </a:r>
          </a:p>
          <a:p>
            <a:pPr lvl="1"/>
            <a:r>
              <a:rPr lang="en-US" dirty="0"/>
              <a:t>Neighborhood data of Mumbai from </a:t>
            </a:r>
            <a:r>
              <a:rPr lang="en-US" u="sng" dirty="0">
                <a:hlinkClick r:id="rId2"/>
              </a:rPr>
              <a:t>https://en.wikipedia.org/wiki/List_of_neighborhoods_in_Mumbai</a:t>
            </a:r>
            <a:r>
              <a:rPr lang="en-IN" dirty="0"/>
              <a:t> </a:t>
            </a:r>
          </a:p>
          <a:p>
            <a:pPr lvl="1"/>
            <a:r>
              <a:rPr lang="en-IN" dirty="0"/>
              <a:t>Geographical coordinates of Mumbai and all </a:t>
            </a:r>
            <a:r>
              <a:rPr lang="en-IN" dirty="0" err="1"/>
              <a:t>neighborhoods</a:t>
            </a:r>
            <a:r>
              <a:rPr lang="en-IN" dirty="0"/>
              <a:t> in Mumbai using </a:t>
            </a:r>
            <a:r>
              <a:rPr lang="en-IN" dirty="0" err="1"/>
              <a:t>GeoPy</a:t>
            </a:r>
            <a:r>
              <a:rPr lang="en-IN" dirty="0"/>
              <a:t> and Geocoder libraries in python</a:t>
            </a:r>
          </a:p>
          <a:p>
            <a:pPr lvl="1"/>
            <a:r>
              <a:rPr lang="en-IN" dirty="0"/>
              <a:t>Venue data for all </a:t>
            </a:r>
            <a:r>
              <a:rPr lang="en-IN" dirty="0" err="1"/>
              <a:t>neighborhoods</a:t>
            </a:r>
            <a:r>
              <a:rPr lang="en-IN" dirty="0"/>
              <a:t> in Mumbai using Foursquare API</a:t>
            </a:r>
            <a:endParaRPr lang="en-US" dirty="0"/>
          </a:p>
          <a:p>
            <a:r>
              <a:rPr lang="en-US" dirty="0"/>
              <a:t>The data was then cleaned to produce the final datasets shown in the upcoming slides</a:t>
            </a:r>
          </a:p>
          <a:p>
            <a:endParaRPr lang="en-US" dirty="0"/>
          </a:p>
        </p:txBody>
      </p:sp>
      <p:sp>
        <p:nvSpPr>
          <p:cNvPr id="4" name="Slide Number Placeholder 3">
            <a:extLst>
              <a:ext uri="{FF2B5EF4-FFF2-40B4-BE49-F238E27FC236}">
                <a16:creationId xmlns:a16="http://schemas.microsoft.com/office/drawing/2014/main" xmlns="" id="{497E2680-6887-EB41-8D22-2FED3C96F169}"/>
              </a:ext>
            </a:extLst>
          </p:cNvPr>
          <p:cNvSpPr>
            <a:spLocks noGrp="1"/>
          </p:cNvSpPr>
          <p:nvPr>
            <p:ph type="sldNum" sz="quarter" idx="12"/>
          </p:nvPr>
        </p:nvSpPr>
        <p:spPr/>
        <p:txBody>
          <a:bodyPr/>
          <a:lstStyle/>
          <a:p>
            <a:fld id="{CA090DF8-AF30-2C41-B480-C5C8796E225F}" type="slidenum">
              <a:rPr lang="en-US" smtClean="0"/>
              <a:t>2</a:t>
            </a:fld>
            <a:endParaRPr lang="en-US"/>
          </a:p>
        </p:txBody>
      </p:sp>
    </p:spTree>
    <p:extLst>
      <p:ext uri="{BB962C8B-B14F-4D97-AF65-F5344CB8AC3E}">
        <p14:creationId xmlns:p14="http://schemas.microsoft.com/office/powerpoint/2010/main" val="2175826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68E89B-A7B0-D64B-A78D-5C7E64435DDC}"/>
              </a:ext>
            </a:extLst>
          </p:cNvPr>
          <p:cNvSpPr>
            <a:spLocks noGrp="1"/>
          </p:cNvSpPr>
          <p:nvPr>
            <p:ph type="title"/>
          </p:nvPr>
        </p:nvSpPr>
        <p:spPr/>
        <p:txBody>
          <a:bodyPr/>
          <a:lstStyle/>
          <a:p>
            <a:r>
              <a:rPr lang="en-US" dirty="0"/>
              <a:t>Dataset for Mumbai Neighborhoods</a:t>
            </a:r>
          </a:p>
        </p:txBody>
      </p:sp>
      <p:sp>
        <p:nvSpPr>
          <p:cNvPr id="4" name="Slide Number Placeholder 3">
            <a:extLst>
              <a:ext uri="{FF2B5EF4-FFF2-40B4-BE49-F238E27FC236}">
                <a16:creationId xmlns:a16="http://schemas.microsoft.com/office/drawing/2014/main" xmlns="" id="{01F6456A-C8F0-4149-8D17-670A0741BE84}"/>
              </a:ext>
            </a:extLst>
          </p:cNvPr>
          <p:cNvSpPr>
            <a:spLocks noGrp="1"/>
          </p:cNvSpPr>
          <p:nvPr>
            <p:ph type="sldNum" sz="quarter" idx="12"/>
          </p:nvPr>
        </p:nvSpPr>
        <p:spPr/>
        <p:txBody>
          <a:bodyPr/>
          <a:lstStyle/>
          <a:p>
            <a:fld id="{CA090DF8-AF30-2C41-B480-C5C8796E225F}" type="slidenum">
              <a:rPr lang="en-US" smtClean="0"/>
              <a:t>3</a:t>
            </a:fld>
            <a:endParaRPr lang="en-US"/>
          </a:p>
        </p:txBody>
      </p:sp>
      <p:pic>
        <p:nvPicPr>
          <p:cNvPr id="5" name="Picture 4">
            <a:extLst>
              <a:ext uri="{FF2B5EF4-FFF2-40B4-BE49-F238E27FC236}">
                <a16:creationId xmlns:a16="http://schemas.microsoft.com/office/drawing/2014/main" xmlns="" id="{D1A520FD-8EA9-CF4C-A757-8806C397917F}"/>
              </a:ext>
            </a:extLst>
          </p:cNvPr>
          <p:cNvPicPr/>
          <p:nvPr/>
        </p:nvPicPr>
        <p:blipFill>
          <a:blip r:embed="rId2">
            <a:extLst>
              <a:ext uri="{28A0092B-C50C-407E-A947-70E740481C1C}">
                <a14:useLocalDpi xmlns:a14="http://schemas.microsoft.com/office/drawing/2010/main" val="0"/>
              </a:ext>
            </a:extLst>
          </a:blip>
          <a:stretch>
            <a:fillRect/>
          </a:stretch>
        </p:blipFill>
        <p:spPr>
          <a:xfrm>
            <a:off x="3471726" y="1690688"/>
            <a:ext cx="5248547" cy="4051139"/>
          </a:xfrm>
          <a:prstGeom prst="rect">
            <a:avLst/>
          </a:prstGeom>
        </p:spPr>
      </p:pic>
      <p:sp>
        <p:nvSpPr>
          <p:cNvPr id="10" name="TextBox 9">
            <a:extLst>
              <a:ext uri="{FF2B5EF4-FFF2-40B4-BE49-F238E27FC236}">
                <a16:creationId xmlns:a16="http://schemas.microsoft.com/office/drawing/2014/main" xmlns="" id="{8E1FBC3D-0E2E-E746-A62F-2A2DEEAAD059}"/>
              </a:ext>
            </a:extLst>
          </p:cNvPr>
          <p:cNvSpPr txBox="1"/>
          <p:nvPr/>
        </p:nvSpPr>
        <p:spPr>
          <a:xfrm>
            <a:off x="3899311" y="5710019"/>
            <a:ext cx="4393376" cy="646331"/>
          </a:xfrm>
          <a:prstGeom prst="rect">
            <a:avLst/>
          </a:prstGeom>
          <a:noFill/>
        </p:spPr>
        <p:txBody>
          <a:bodyPr wrap="square" rtlCol="0">
            <a:spAutoFit/>
          </a:bodyPr>
          <a:lstStyle/>
          <a:p>
            <a:pPr algn="ctr"/>
            <a:r>
              <a:rPr lang="en-US" dirty="0"/>
              <a:t>Figure 2: First 10 rows of Mumbai Neighborhood </a:t>
            </a:r>
            <a:r>
              <a:rPr lang="en-US" dirty="0" err="1"/>
              <a:t>Dataframe</a:t>
            </a:r>
            <a:endParaRPr lang="en-US" dirty="0"/>
          </a:p>
        </p:txBody>
      </p:sp>
    </p:spTree>
    <p:extLst>
      <p:ext uri="{BB962C8B-B14F-4D97-AF65-F5344CB8AC3E}">
        <p14:creationId xmlns:p14="http://schemas.microsoft.com/office/powerpoint/2010/main" val="2262097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8CA621-FA6C-924A-BC1D-6DC5A4DDB730}"/>
              </a:ext>
            </a:extLst>
          </p:cNvPr>
          <p:cNvSpPr>
            <a:spLocks noGrp="1"/>
          </p:cNvSpPr>
          <p:nvPr>
            <p:ph type="title"/>
          </p:nvPr>
        </p:nvSpPr>
        <p:spPr/>
        <p:txBody>
          <a:bodyPr/>
          <a:lstStyle/>
          <a:p>
            <a:r>
              <a:rPr lang="en-US" dirty="0"/>
              <a:t>Dataset for Top 10 Most Common Venues</a:t>
            </a:r>
          </a:p>
        </p:txBody>
      </p:sp>
      <p:sp>
        <p:nvSpPr>
          <p:cNvPr id="4" name="Slide Number Placeholder 3">
            <a:extLst>
              <a:ext uri="{FF2B5EF4-FFF2-40B4-BE49-F238E27FC236}">
                <a16:creationId xmlns:a16="http://schemas.microsoft.com/office/drawing/2014/main" xmlns="" id="{A925CACA-4C59-7047-B543-0F923DA1A1BF}"/>
              </a:ext>
            </a:extLst>
          </p:cNvPr>
          <p:cNvSpPr>
            <a:spLocks noGrp="1"/>
          </p:cNvSpPr>
          <p:nvPr>
            <p:ph type="sldNum" sz="quarter" idx="12"/>
          </p:nvPr>
        </p:nvSpPr>
        <p:spPr/>
        <p:txBody>
          <a:bodyPr/>
          <a:lstStyle/>
          <a:p>
            <a:fld id="{CA090DF8-AF30-2C41-B480-C5C8796E225F}" type="slidenum">
              <a:rPr lang="en-US" smtClean="0"/>
              <a:t>4</a:t>
            </a:fld>
            <a:endParaRPr lang="en-US"/>
          </a:p>
        </p:txBody>
      </p:sp>
      <p:pic>
        <p:nvPicPr>
          <p:cNvPr id="5" name="Picture 4">
            <a:extLst>
              <a:ext uri="{FF2B5EF4-FFF2-40B4-BE49-F238E27FC236}">
                <a16:creationId xmlns:a16="http://schemas.microsoft.com/office/drawing/2014/main" xmlns="" id="{D1AEC9CF-5346-2743-A7FF-70522376B979}"/>
              </a:ext>
            </a:extLst>
          </p:cNvPr>
          <p:cNvPicPr/>
          <p:nvPr/>
        </p:nvPicPr>
        <p:blipFill>
          <a:blip r:embed="rId2">
            <a:extLst>
              <a:ext uri="{28A0092B-C50C-407E-A947-70E740481C1C}">
                <a14:useLocalDpi xmlns:a14="http://schemas.microsoft.com/office/drawing/2010/main" val="0"/>
              </a:ext>
            </a:extLst>
          </a:blip>
          <a:stretch>
            <a:fillRect/>
          </a:stretch>
        </p:blipFill>
        <p:spPr>
          <a:xfrm>
            <a:off x="1784430" y="1658880"/>
            <a:ext cx="8623140" cy="4051139"/>
          </a:xfrm>
          <a:prstGeom prst="rect">
            <a:avLst/>
          </a:prstGeom>
        </p:spPr>
      </p:pic>
      <p:sp>
        <p:nvSpPr>
          <p:cNvPr id="6" name="TextBox 5">
            <a:extLst>
              <a:ext uri="{FF2B5EF4-FFF2-40B4-BE49-F238E27FC236}">
                <a16:creationId xmlns:a16="http://schemas.microsoft.com/office/drawing/2014/main" xmlns="" id="{61C367F9-8C0C-A840-874C-6333A9ED1F9E}"/>
              </a:ext>
            </a:extLst>
          </p:cNvPr>
          <p:cNvSpPr txBox="1"/>
          <p:nvPr/>
        </p:nvSpPr>
        <p:spPr>
          <a:xfrm>
            <a:off x="2930234" y="5710019"/>
            <a:ext cx="6331532" cy="646331"/>
          </a:xfrm>
          <a:prstGeom prst="rect">
            <a:avLst/>
          </a:prstGeom>
          <a:noFill/>
        </p:spPr>
        <p:txBody>
          <a:bodyPr wrap="square" rtlCol="0">
            <a:spAutoFit/>
          </a:bodyPr>
          <a:lstStyle/>
          <a:p>
            <a:pPr algn="ctr"/>
            <a:r>
              <a:rPr lang="en-US" dirty="0"/>
              <a:t>Figure 3: </a:t>
            </a:r>
            <a:r>
              <a:rPr lang="en-IN" dirty="0"/>
              <a:t>First 10 rows of top 10 most common venues for all </a:t>
            </a:r>
            <a:r>
              <a:rPr lang="en-IN" dirty="0" err="1"/>
              <a:t>neighborhoods</a:t>
            </a:r>
            <a:r>
              <a:rPr lang="en-IN" dirty="0"/>
              <a:t> </a:t>
            </a:r>
            <a:endParaRPr lang="en-US" dirty="0"/>
          </a:p>
        </p:txBody>
      </p:sp>
    </p:spTree>
    <p:extLst>
      <p:ext uri="{BB962C8B-B14F-4D97-AF65-F5344CB8AC3E}">
        <p14:creationId xmlns:p14="http://schemas.microsoft.com/office/powerpoint/2010/main" val="1600671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818D73D-41C9-1445-B597-A93F3BF5D8AE}"/>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xmlns="" id="{496370DB-44A2-B84F-A483-13E98D36032C}"/>
              </a:ext>
            </a:extLst>
          </p:cNvPr>
          <p:cNvSpPr>
            <a:spLocks noGrp="1"/>
          </p:cNvSpPr>
          <p:nvPr>
            <p:ph idx="1"/>
          </p:nvPr>
        </p:nvSpPr>
        <p:spPr>
          <a:xfrm>
            <a:off x="838200" y="1825625"/>
            <a:ext cx="5296382" cy="4351338"/>
          </a:xfrm>
        </p:spPr>
        <p:txBody>
          <a:bodyPr>
            <a:normAutofit lnSpcReduction="10000"/>
          </a:bodyPr>
          <a:lstStyle/>
          <a:p>
            <a:r>
              <a:rPr lang="en-US" b="1" dirty="0"/>
              <a:t>Data Visualization</a:t>
            </a:r>
          </a:p>
          <a:p>
            <a:pPr lvl="1"/>
            <a:r>
              <a:rPr lang="en-US" dirty="0"/>
              <a:t>Mumbai neighborhoods data was plotted for providing a better understanding</a:t>
            </a:r>
          </a:p>
          <a:p>
            <a:pPr lvl="1"/>
            <a:r>
              <a:rPr lang="en-US" dirty="0"/>
              <a:t>The graph alongside depicts the number of neighborhoods in each location of Mumbai</a:t>
            </a:r>
          </a:p>
          <a:p>
            <a:pPr lvl="1"/>
            <a:r>
              <a:rPr lang="en-US" dirty="0"/>
              <a:t>All neighborhoods on the outskirts of the city have been grouped as “Mumbai”</a:t>
            </a:r>
          </a:p>
          <a:p>
            <a:pPr lvl="1"/>
            <a:r>
              <a:rPr lang="en-US" dirty="0"/>
              <a:t>Western Suburbs and South Mumbai contain the highest number of neighborhoods</a:t>
            </a:r>
          </a:p>
        </p:txBody>
      </p:sp>
      <p:pic>
        <p:nvPicPr>
          <p:cNvPr id="4" name="Picture 3">
            <a:extLst>
              <a:ext uri="{FF2B5EF4-FFF2-40B4-BE49-F238E27FC236}">
                <a16:creationId xmlns:a16="http://schemas.microsoft.com/office/drawing/2014/main" xmlns="" id="{E995E02B-3F86-0E4B-A1DA-FF4FB38348CB}"/>
              </a:ext>
            </a:extLst>
          </p:cNvPr>
          <p:cNvPicPr/>
          <p:nvPr/>
        </p:nvPicPr>
        <p:blipFill>
          <a:blip r:embed="rId2">
            <a:extLst>
              <a:ext uri="{28A0092B-C50C-407E-A947-70E740481C1C}">
                <a14:useLocalDpi xmlns:a14="http://schemas.microsoft.com/office/drawing/2010/main" val="0"/>
              </a:ext>
            </a:extLst>
          </a:blip>
          <a:stretch>
            <a:fillRect/>
          </a:stretch>
        </p:blipFill>
        <p:spPr>
          <a:xfrm>
            <a:off x="6134582" y="1690688"/>
            <a:ext cx="5468850" cy="3983234"/>
          </a:xfrm>
          <a:prstGeom prst="rect">
            <a:avLst/>
          </a:prstGeom>
        </p:spPr>
      </p:pic>
      <p:sp>
        <p:nvSpPr>
          <p:cNvPr id="5" name="TextBox 4">
            <a:extLst>
              <a:ext uri="{FF2B5EF4-FFF2-40B4-BE49-F238E27FC236}">
                <a16:creationId xmlns:a16="http://schemas.microsoft.com/office/drawing/2014/main" xmlns="" id="{74D0667C-D519-3C48-AB24-CA5D1CA86C10}"/>
              </a:ext>
            </a:extLst>
          </p:cNvPr>
          <p:cNvSpPr txBox="1"/>
          <p:nvPr/>
        </p:nvSpPr>
        <p:spPr>
          <a:xfrm>
            <a:off x="6765402" y="5798145"/>
            <a:ext cx="4207209" cy="923330"/>
          </a:xfrm>
          <a:prstGeom prst="rect">
            <a:avLst/>
          </a:prstGeom>
          <a:noFill/>
        </p:spPr>
        <p:txBody>
          <a:bodyPr wrap="square" rtlCol="0">
            <a:spAutoFit/>
          </a:bodyPr>
          <a:lstStyle/>
          <a:p>
            <a:pPr algn="ctr"/>
            <a:r>
              <a:rPr lang="en-US" dirty="0"/>
              <a:t>Figure 4: </a:t>
            </a:r>
            <a:r>
              <a:rPr lang="en-IN" dirty="0"/>
              <a:t>Number of </a:t>
            </a:r>
            <a:r>
              <a:rPr lang="en-IN" dirty="0" err="1"/>
              <a:t>neighborhoods</a:t>
            </a:r>
            <a:r>
              <a:rPr lang="en-IN" dirty="0"/>
              <a:t> grouped by location</a:t>
            </a:r>
          </a:p>
          <a:p>
            <a:endParaRPr lang="en-US" dirty="0"/>
          </a:p>
        </p:txBody>
      </p:sp>
      <p:sp>
        <p:nvSpPr>
          <p:cNvPr id="6" name="Slide Number Placeholder 5">
            <a:extLst>
              <a:ext uri="{FF2B5EF4-FFF2-40B4-BE49-F238E27FC236}">
                <a16:creationId xmlns:a16="http://schemas.microsoft.com/office/drawing/2014/main" xmlns="" id="{0C81E0BB-EE37-6142-8DF6-57B601E56B24}"/>
              </a:ext>
            </a:extLst>
          </p:cNvPr>
          <p:cNvSpPr>
            <a:spLocks noGrp="1"/>
          </p:cNvSpPr>
          <p:nvPr>
            <p:ph type="sldNum" sz="quarter" idx="12"/>
          </p:nvPr>
        </p:nvSpPr>
        <p:spPr/>
        <p:txBody>
          <a:bodyPr/>
          <a:lstStyle/>
          <a:p>
            <a:fld id="{CA090DF8-AF30-2C41-B480-C5C8796E225F}" type="slidenum">
              <a:rPr lang="en-US" smtClean="0"/>
              <a:t>5</a:t>
            </a:fld>
            <a:endParaRPr lang="en-US"/>
          </a:p>
        </p:txBody>
      </p:sp>
    </p:spTree>
    <p:extLst>
      <p:ext uri="{BB962C8B-B14F-4D97-AF65-F5344CB8AC3E}">
        <p14:creationId xmlns:p14="http://schemas.microsoft.com/office/powerpoint/2010/main" val="1854947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74437A3-F68D-874B-8E0B-A528D6ED08A2}"/>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xmlns="" id="{124E8F03-AC8D-BC46-9351-A3BA4F405CB8}"/>
              </a:ext>
            </a:extLst>
          </p:cNvPr>
          <p:cNvSpPr>
            <a:spLocks noGrp="1"/>
          </p:cNvSpPr>
          <p:nvPr>
            <p:ph idx="1"/>
          </p:nvPr>
        </p:nvSpPr>
        <p:spPr>
          <a:xfrm>
            <a:off x="838200" y="1825625"/>
            <a:ext cx="5257800" cy="4351338"/>
          </a:xfrm>
        </p:spPr>
        <p:txBody>
          <a:bodyPr/>
          <a:lstStyle/>
          <a:p>
            <a:r>
              <a:rPr lang="en-US" b="1" dirty="0"/>
              <a:t>Data Visualization</a:t>
            </a:r>
          </a:p>
          <a:p>
            <a:pPr lvl="1"/>
            <a:r>
              <a:rPr lang="en-US" dirty="0"/>
              <a:t>The Folium library in python was used to visualize the spread of all neighborhoods across Mumbai</a:t>
            </a:r>
          </a:p>
        </p:txBody>
      </p:sp>
      <p:pic>
        <p:nvPicPr>
          <p:cNvPr id="4" name="Picture 3">
            <a:extLst>
              <a:ext uri="{FF2B5EF4-FFF2-40B4-BE49-F238E27FC236}">
                <a16:creationId xmlns:a16="http://schemas.microsoft.com/office/drawing/2014/main" xmlns="" id="{B2A98DAD-D308-2F43-8035-3EBA4B2A8996}"/>
              </a:ext>
            </a:extLst>
          </p:cNvPr>
          <p:cNvPicPr/>
          <p:nvPr/>
        </p:nvPicPr>
        <p:blipFill>
          <a:blip r:embed="rId2">
            <a:extLst>
              <a:ext uri="{28A0092B-C50C-407E-A947-70E740481C1C}">
                <a14:useLocalDpi xmlns:a14="http://schemas.microsoft.com/office/drawing/2010/main" val="0"/>
              </a:ext>
            </a:extLst>
          </a:blip>
          <a:stretch>
            <a:fillRect/>
          </a:stretch>
        </p:blipFill>
        <p:spPr>
          <a:xfrm>
            <a:off x="6096000" y="1861474"/>
            <a:ext cx="5727700" cy="3181350"/>
          </a:xfrm>
          <a:prstGeom prst="rect">
            <a:avLst/>
          </a:prstGeom>
        </p:spPr>
      </p:pic>
      <p:sp>
        <p:nvSpPr>
          <p:cNvPr id="5" name="TextBox 4">
            <a:extLst>
              <a:ext uri="{FF2B5EF4-FFF2-40B4-BE49-F238E27FC236}">
                <a16:creationId xmlns:a16="http://schemas.microsoft.com/office/drawing/2014/main" xmlns="" id="{1E43D1E6-42DE-EF4F-A8D3-821361856D1D}"/>
              </a:ext>
            </a:extLst>
          </p:cNvPr>
          <p:cNvSpPr txBox="1"/>
          <p:nvPr/>
        </p:nvSpPr>
        <p:spPr>
          <a:xfrm>
            <a:off x="6227180" y="5173884"/>
            <a:ext cx="5497974" cy="369332"/>
          </a:xfrm>
          <a:prstGeom prst="rect">
            <a:avLst/>
          </a:prstGeom>
          <a:noFill/>
        </p:spPr>
        <p:txBody>
          <a:bodyPr wrap="square" rtlCol="0">
            <a:spAutoFit/>
          </a:bodyPr>
          <a:lstStyle/>
          <a:p>
            <a:pPr algn="ctr"/>
            <a:r>
              <a:rPr lang="en-IN" dirty="0"/>
              <a:t>Figure 5: The </a:t>
            </a:r>
            <a:r>
              <a:rPr lang="en-IN" dirty="0" err="1"/>
              <a:t>neighborhood</a:t>
            </a:r>
            <a:r>
              <a:rPr lang="en-IN" dirty="0"/>
              <a:t> spread across Mumbai</a:t>
            </a:r>
            <a:endParaRPr lang="en-US" dirty="0"/>
          </a:p>
        </p:txBody>
      </p:sp>
      <p:sp>
        <p:nvSpPr>
          <p:cNvPr id="6" name="Slide Number Placeholder 5">
            <a:extLst>
              <a:ext uri="{FF2B5EF4-FFF2-40B4-BE49-F238E27FC236}">
                <a16:creationId xmlns:a16="http://schemas.microsoft.com/office/drawing/2014/main" xmlns="" id="{7269D51B-FA81-264A-8BC9-8AE97B203BBF}"/>
              </a:ext>
            </a:extLst>
          </p:cNvPr>
          <p:cNvSpPr>
            <a:spLocks noGrp="1"/>
          </p:cNvSpPr>
          <p:nvPr>
            <p:ph type="sldNum" sz="quarter" idx="12"/>
          </p:nvPr>
        </p:nvSpPr>
        <p:spPr/>
        <p:txBody>
          <a:bodyPr/>
          <a:lstStyle/>
          <a:p>
            <a:fld id="{CA090DF8-AF30-2C41-B480-C5C8796E225F}" type="slidenum">
              <a:rPr lang="en-US" smtClean="0"/>
              <a:t>6</a:t>
            </a:fld>
            <a:endParaRPr lang="en-US"/>
          </a:p>
        </p:txBody>
      </p:sp>
    </p:spTree>
    <p:extLst>
      <p:ext uri="{BB962C8B-B14F-4D97-AF65-F5344CB8AC3E}">
        <p14:creationId xmlns:p14="http://schemas.microsoft.com/office/powerpoint/2010/main" val="1670180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33D4D469-36D0-924A-B172-64B583844D38}"/>
              </a:ext>
            </a:extLst>
          </p:cNvPr>
          <p:cNvPicPr/>
          <p:nvPr/>
        </p:nvPicPr>
        <p:blipFill>
          <a:blip r:embed="rId2">
            <a:extLst>
              <a:ext uri="{28A0092B-C50C-407E-A947-70E740481C1C}">
                <a14:useLocalDpi xmlns:a14="http://schemas.microsoft.com/office/drawing/2010/main" val="0"/>
              </a:ext>
            </a:extLst>
          </a:blip>
          <a:stretch>
            <a:fillRect/>
          </a:stretch>
        </p:blipFill>
        <p:spPr>
          <a:xfrm>
            <a:off x="2438400" y="2525123"/>
            <a:ext cx="7315200" cy="3550551"/>
          </a:xfrm>
          <a:prstGeom prst="rect">
            <a:avLst/>
          </a:prstGeom>
        </p:spPr>
      </p:pic>
      <p:sp>
        <p:nvSpPr>
          <p:cNvPr id="2" name="Title 1">
            <a:extLst>
              <a:ext uri="{FF2B5EF4-FFF2-40B4-BE49-F238E27FC236}">
                <a16:creationId xmlns:a16="http://schemas.microsoft.com/office/drawing/2014/main" xmlns="" id="{C88743E7-151F-4446-858C-21AD92CB24CF}"/>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xmlns="" id="{DE49BF3E-EF4A-454F-BDA9-10BDBDCB9F73}"/>
              </a:ext>
            </a:extLst>
          </p:cNvPr>
          <p:cNvSpPr>
            <a:spLocks noGrp="1"/>
          </p:cNvSpPr>
          <p:nvPr>
            <p:ph idx="1"/>
          </p:nvPr>
        </p:nvSpPr>
        <p:spPr>
          <a:xfrm>
            <a:off x="838200" y="1443661"/>
            <a:ext cx="10515600" cy="4351338"/>
          </a:xfrm>
        </p:spPr>
        <p:txBody>
          <a:bodyPr>
            <a:normAutofit/>
          </a:bodyPr>
          <a:lstStyle/>
          <a:p>
            <a:r>
              <a:rPr lang="en-US" sz="2000" b="1" dirty="0"/>
              <a:t>One-hot Encoding</a:t>
            </a:r>
          </a:p>
          <a:p>
            <a:pPr lvl="1"/>
            <a:r>
              <a:rPr lang="en-US" sz="1800" dirty="0"/>
              <a:t>One-hot Encoding was used to encode venue categories to numeric values with 1 if a venue belongs to a category and 0 if a venue does not belong to a category for all neighborhoods</a:t>
            </a:r>
          </a:p>
          <a:p>
            <a:pPr lvl="1"/>
            <a:r>
              <a:rPr lang="en-US" sz="1800" dirty="0"/>
              <a:t>The average is then taken for all venue categories in a neighborhood to produce the </a:t>
            </a:r>
            <a:r>
              <a:rPr lang="en-US" sz="1800" dirty="0" err="1"/>
              <a:t>dataframe</a:t>
            </a:r>
            <a:r>
              <a:rPr lang="en-US" sz="1800" dirty="0"/>
              <a:t> shown</a:t>
            </a:r>
          </a:p>
        </p:txBody>
      </p:sp>
      <p:sp>
        <p:nvSpPr>
          <p:cNvPr id="5" name="TextBox 4">
            <a:extLst>
              <a:ext uri="{FF2B5EF4-FFF2-40B4-BE49-F238E27FC236}">
                <a16:creationId xmlns:a16="http://schemas.microsoft.com/office/drawing/2014/main" xmlns="" id="{D7DCFE03-130D-DD47-9D3A-521EF85DC957}"/>
              </a:ext>
            </a:extLst>
          </p:cNvPr>
          <p:cNvSpPr txBox="1"/>
          <p:nvPr/>
        </p:nvSpPr>
        <p:spPr>
          <a:xfrm>
            <a:off x="4550779" y="6075674"/>
            <a:ext cx="3090441" cy="646331"/>
          </a:xfrm>
          <a:prstGeom prst="rect">
            <a:avLst/>
          </a:prstGeom>
          <a:noFill/>
        </p:spPr>
        <p:txBody>
          <a:bodyPr wrap="square" rtlCol="0">
            <a:spAutoFit/>
          </a:bodyPr>
          <a:lstStyle/>
          <a:p>
            <a:pPr algn="ctr"/>
            <a:r>
              <a:rPr lang="en-US" dirty="0"/>
              <a:t>Figure 6: </a:t>
            </a:r>
            <a:r>
              <a:rPr lang="en-IN" dirty="0"/>
              <a:t>One-hot Encoding resulting </a:t>
            </a:r>
            <a:r>
              <a:rPr lang="en-IN" dirty="0" err="1"/>
              <a:t>dataframe</a:t>
            </a:r>
            <a:r>
              <a:rPr lang="en-IN" dirty="0">
                <a:effectLst/>
              </a:rPr>
              <a:t> </a:t>
            </a:r>
            <a:endParaRPr lang="en-US" dirty="0"/>
          </a:p>
        </p:txBody>
      </p:sp>
      <p:sp>
        <p:nvSpPr>
          <p:cNvPr id="6" name="Slide Number Placeholder 5">
            <a:extLst>
              <a:ext uri="{FF2B5EF4-FFF2-40B4-BE49-F238E27FC236}">
                <a16:creationId xmlns:a16="http://schemas.microsoft.com/office/drawing/2014/main" xmlns="" id="{B035EF3E-34F2-4549-A8CF-10A7833FFB57}"/>
              </a:ext>
            </a:extLst>
          </p:cNvPr>
          <p:cNvSpPr>
            <a:spLocks noGrp="1"/>
          </p:cNvSpPr>
          <p:nvPr>
            <p:ph type="sldNum" sz="quarter" idx="12"/>
          </p:nvPr>
        </p:nvSpPr>
        <p:spPr/>
        <p:txBody>
          <a:bodyPr/>
          <a:lstStyle/>
          <a:p>
            <a:fld id="{CA090DF8-AF30-2C41-B480-C5C8796E225F}" type="slidenum">
              <a:rPr lang="en-US" smtClean="0"/>
              <a:t>7</a:t>
            </a:fld>
            <a:endParaRPr lang="en-US"/>
          </a:p>
        </p:txBody>
      </p:sp>
    </p:spTree>
    <p:extLst>
      <p:ext uri="{BB962C8B-B14F-4D97-AF65-F5344CB8AC3E}">
        <p14:creationId xmlns:p14="http://schemas.microsoft.com/office/powerpoint/2010/main" val="19721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10AE1E-F9DC-8B4A-9AA5-C64580E560C9}"/>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xmlns="" id="{14686170-A950-B84D-A0DA-34D000EF9F11}"/>
              </a:ext>
            </a:extLst>
          </p:cNvPr>
          <p:cNvSpPr>
            <a:spLocks noGrp="1"/>
          </p:cNvSpPr>
          <p:nvPr>
            <p:ph idx="1"/>
          </p:nvPr>
        </p:nvSpPr>
        <p:spPr>
          <a:xfrm>
            <a:off x="838200" y="1825625"/>
            <a:ext cx="5014732" cy="4351338"/>
          </a:xfrm>
        </p:spPr>
        <p:txBody>
          <a:bodyPr>
            <a:normAutofit/>
          </a:bodyPr>
          <a:lstStyle/>
          <a:p>
            <a:r>
              <a:rPr lang="en-US" sz="2400" b="1" dirty="0"/>
              <a:t>Unsupervised Learning Model</a:t>
            </a:r>
          </a:p>
          <a:p>
            <a:pPr lvl="1"/>
            <a:r>
              <a:rPr lang="en-US" sz="2000" dirty="0" err="1"/>
              <a:t>KMeans</a:t>
            </a:r>
            <a:r>
              <a:rPr lang="en-US" sz="2000" dirty="0"/>
              <a:t> clustering was used to cluster neighborhoods in Mumbai based on venue categories</a:t>
            </a:r>
          </a:p>
          <a:p>
            <a:pPr lvl="1"/>
            <a:r>
              <a:rPr lang="en-US" sz="2000" dirty="0"/>
              <a:t>The plot shows a maximum Silhouette Score for 5 clusters and thus the </a:t>
            </a:r>
            <a:r>
              <a:rPr lang="en-US" sz="2000" dirty="0" err="1"/>
              <a:t>n_clusters</a:t>
            </a:r>
            <a:r>
              <a:rPr lang="en-US" sz="2000" dirty="0"/>
              <a:t> parameter in </a:t>
            </a:r>
            <a:r>
              <a:rPr lang="en-US" sz="2000" dirty="0" err="1"/>
              <a:t>KMeans</a:t>
            </a:r>
            <a:r>
              <a:rPr lang="en-US" sz="2000" dirty="0"/>
              <a:t> clustering was set to 5</a:t>
            </a:r>
          </a:p>
        </p:txBody>
      </p:sp>
      <p:pic>
        <p:nvPicPr>
          <p:cNvPr id="4" name="Picture 3">
            <a:extLst>
              <a:ext uri="{FF2B5EF4-FFF2-40B4-BE49-F238E27FC236}">
                <a16:creationId xmlns:a16="http://schemas.microsoft.com/office/drawing/2014/main" xmlns="" id="{30175569-A36F-F943-BEC5-A78FC1CF25EE}"/>
              </a:ext>
            </a:extLst>
          </p:cNvPr>
          <p:cNvPicPr/>
          <p:nvPr/>
        </p:nvPicPr>
        <p:blipFill>
          <a:blip r:embed="rId2">
            <a:extLst>
              <a:ext uri="{28A0092B-C50C-407E-A947-70E740481C1C}">
                <a14:useLocalDpi xmlns:a14="http://schemas.microsoft.com/office/drawing/2010/main" val="0"/>
              </a:ext>
            </a:extLst>
          </a:blip>
          <a:stretch>
            <a:fillRect/>
          </a:stretch>
        </p:blipFill>
        <p:spPr>
          <a:xfrm>
            <a:off x="5856790" y="1690688"/>
            <a:ext cx="6335210" cy="3541069"/>
          </a:xfrm>
          <a:prstGeom prst="rect">
            <a:avLst/>
          </a:prstGeom>
        </p:spPr>
      </p:pic>
      <p:sp>
        <p:nvSpPr>
          <p:cNvPr id="5" name="TextBox 4">
            <a:extLst>
              <a:ext uri="{FF2B5EF4-FFF2-40B4-BE49-F238E27FC236}">
                <a16:creationId xmlns:a16="http://schemas.microsoft.com/office/drawing/2014/main" xmlns="" id="{7785ED53-A521-504F-93A4-E950C0D9C633}"/>
              </a:ext>
            </a:extLst>
          </p:cNvPr>
          <p:cNvSpPr txBox="1"/>
          <p:nvPr/>
        </p:nvSpPr>
        <p:spPr>
          <a:xfrm>
            <a:off x="6528122" y="5231757"/>
            <a:ext cx="4988688" cy="646331"/>
          </a:xfrm>
          <a:prstGeom prst="rect">
            <a:avLst/>
          </a:prstGeom>
          <a:noFill/>
        </p:spPr>
        <p:txBody>
          <a:bodyPr wrap="square" rtlCol="0">
            <a:spAutoFit/>
          </a:bodyPr>
          <a:lstStyle/>
          <a:p>
            <a:pPr algn="ctr"/>
            <a:r>
              <a:rPr lang="en-IN" dirty="0"/>
              <a:t>Figure 7: Silhouette scores for varying number of clusters</a:t>
            </a:r>
            <a:r>
              <a:rPr lang="en-IN" dirty="0">
                <a:effectLst/>
              </a:rPr>
              <a:t> in </a:t>
            </a:r>
            <a:r>
              <a:rPr lang="en-IN" dirty="0" err="1">
                <a:effectLst/>
              </a:rPr>
              <a:t>KMeans</a:t>
            </a:r>
            <a:r>
              <a:rPr lang="en-IN" dirty="0">
                <a:effectLst/>
              </a:rPr>
              <a:t> clustering</a:t>
            </a:r>
            <a:endParaRPr lang="en-US" dirty="0"/>
          </a:p>
        </p:txBody>
      </p:sp>
      <p:sp>
        <p:nvSpPr>
          <p:cNvPr id="6" name="Slide Number Placeholder 5">
            <a:extLst>
              <a:ext uri="{FF2B5EF4-FFF2-40B4-BE49-F238E27FC236}">
                <a16:creationId xmlns:a16="http://schemas.microsoft.com/office/drawing/2014/main" xmlns="" id="{A3F0B60C-316A-024B-9E81-921DEA63A1CE}"/>
              </a:ext>
            </a:extLst>
          </p:cNvPr>
          <p:cNvSpPr>
            <a:spLocks noGrp="1"/>
          </p:cNvSpPr>
          <p:nvPr>
            <p:ph type="sldNum" sz="quarter" idx="12"/>
          </p:nvPr>
        </p:nvSpPr>
        <p:spPr/>
        <p:txBody>
          <a:bodyPr/>
          <a:lstStyle/>
          <a:p>
            <a:fld id="{CA090DF8-AF30-2C41-B480-C5C8796E225F}" type="slidenum">
              <a:rPr lang="en-US" smtClean="0"/>
              <a:t>8</a:t>
            </a:fld>
            <a:endParaRPr lang="en-US"/>
          </a:p>
        </p:txBody>
      </p:sp>
    </p:spTree>
    <p:extLst>
      <p:ext uri="{BB962C8B-B14F-4D97-AF65-F5344CB8AC3E}">
        <p14:creationId xmlns:p14="http://schemas.microsoft.com/office/powerpoint/2010/main" val="934471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196</TotalTime>
  <Words>777</Words>
  <Application>Microsoft Office PowerPoint</Application>
  <PresentationFormat>Custom</PresentationFormat>
  <Paragraphs>88</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Analyzing the Neighborhoods in Mumbai for Starting a Restaurant</vt:lpstr>
      <vt:lpstr>Introduction</vt:lpstr>
      <vt:lpstr>Data Collection</vt:lpstr>
      <vt:lpstr>Dataset for Mumbai Neighborhoods</vt:lpstr>
      <vt:lpstr>Dataset for Top 10 Most Common Venues</vt:lpstr>
      <vt:lpstr>Methodology</vt:lpstr>
      <vt:lpstr>Methodology Continued</vt:lpstr>
      <vt:lpstr>Methodology Continued</vt:lpstr>
      <vt:lpstr>Methodology Continued</vt:lpstr>
      <vt:lpstr>Results</vt:lpstr>
      <vt:lpstr>Results Continued</vt:lpstr>
      <vt:lpstr>Results Continued – Cluster 1</vt:lpstr>
      <vt:lpstr>Results Continued – Cluster 2</vt:lpstr>
      <vt:lpstr>Results Continued – Cluster 3, 4, and 5</vt:lpstr>
      <vt:lpstr>Results Continued</vt:lpstr>
      <vt:lpstr>Discussion</vt:lpstr>
      <vt:lpstr>Discussion Continued</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Neighborhoods in Mumbai for Starting a Restaurant</dc:title>
  <dc:creator>raunakbhutoria@gmail.com</dc:creator>
  <cp:lastModifiedBy>S99 Technologies</cp:lastModifiedBy>
  <cp:revision>20</cp:revision>
  <dcterms:created xsi:type="dcterms:W3CDTF">2020-08-04T12:52:02Z</dcterms:created>
  <dcterms:modified xsi:type="dcterms:W3CDTF">2021-08-26T09:22:03Z</dcterms:modified>
</cp:coreProperties>
</file>

<file path=docProps/thumbnail.jpeg>
</file>